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01" r:id="rId4"/>
  </p:sldMasterIdLst>
  <p:notesMasterIdLst>
    <p:notesMasterId r:id="rId28"/>
  </p:notesMasterIdLst>
  <p:handoutMasterIdLst>
    <p:handoutMasterId r:id="rId29"/>
  </p:handoutMasterIdLst>
  <p:sldIdLst>
    <p:sldId id="2147471197" r:id="rId5"/>
    <p:sldId id="2147471275" r:id="rId6"/>
    <p:sldId id="2147471276" r:id="rId7"/>
    <p:sldId id="2147471278" r:id="rId8"/>
    <p:sldId id="2147471273" r:id="rId9"/>
    <p:sldId id="2147471280" r:id="rId10"/>
    <p:sldId id="2147471291" r:id="rId11"/>
    <p:sldId id="2147471272" r:id="rId12"/>
    <p:sldId id="2147471284" r:id="rId13"/>
    <p:sldId id="2147471282" r:id="rId14"/>
    <p:sldId id="2147471283" r:id="rId15"/>
    <p:sldId id="2147471281" r:id="rId16"/>
    <p:sldId id="2147471288" r:id="rId17"/>
    <p:sldId id="2147471286" r:id="rId18"/>
    <p:sldId id="2147471287" r:id="rId19"/>
    <p:sldId id="2147471279" r:id="rId20"/>
    <p:sldId id="2147471290" r:id="rId21"/>
    <p:sldId id="2147471289" r:id="rId22"/>
    <p:sldId id="2147471292" r:id="rId23"/>
    <p:sldId id="2147471295" r:id="rId24"/>
    <p:sldId id="2147471294" r:id="rId25"/>
    <p:sldId id="2147471296" r:id="rId26"/>
    <p:sldId id="2147471297" r:id="rId27"/>
  </p:sldIdLst>
  <p:sldSz cx="11520488" cy="64801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629" userDrawn="1">
          <p15:clr>
            <a:srgbClr val="A4A3A4"/>
          </p15:clr>
        </p15:guide>
        <p15:guide id="2" orient="horz" pos="2041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hqKJAzFugGzrpaCdpbPJOL8Owfd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1FBE08-F198-C9BF-66A0-A137C41ADD9A}" name="李宣諭-數位金融處-永豐銀行" initials="李宣諭-數位金融處-永豐銀行" userId="S::shannon.lee@sinopac.com::6301128a-36be-4004-bf48-5b6edf7c200a" providerId="AD"/>
  <p188:author id="{AF32B40D-60DF-C292-307C-DD5D0A35FC8F}" name="吳憲驊-數位金融處-永豐銀行" initials="吳憲驊-數位金融處-永豐銀行" userId="S::simonwu@sinopac.com::c372d5aa-c765-4280-a5c9-548c4152a5d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立筠-數位金融部-證券" initials="MSOffice" lastIdx="1" clrIdx="0">
    <p:extLst>
      <p:ext uri="{19B8F6BF-5375-455C-9EA6-DF929625EA0E}">
        <p15:presenceInfo xmlns:p15="http://schemas.microsoft.com/office/powerpoint/2012/main" userId="周立筠-數位金融部-證券" providerId="None"/>
      </p:ext>
    </p:extLst>
  </p:cmAuthor>
  <p:cmAuthor id="2" name="吳憲驊-人力資源處-永豐銀行" initials="吳憲驊-人力資源處-永豐銀行" lastIdx="1" clrIdx="1">
    <p:extLst>
      <p:ext uri="{19B8F6BF-5375-455C-9EA6-DF929625EA0E}">
        <p15:presenceInfo xmlns:p15="http://schemas.microsoft.com/office/powerpoint/2012/main" userId="S::simonwu@sinopac.com::c372d5aa-c765-4280-a5c9-548c4152a5d4" providerId="AD"/>
      </p:ext>
    </p:extLst>
  </p:cmAuthor>
  <p:cmAuthor id="3" name="張天豪-數位金融處-永豐銀行" initials="張天豪-數位金融處-永豐銀行" lastIdx="1" clrIdx="2">
    <p:extLst>
      <p:ext uri="{19B8F6BF-5375-455C-9EA6-DF929625EA0E}">
        <p15:presenceInfo xmlns:p15="http://schemas.microsoft.com/office/powerpoint/2012/main" userId="S::darby@sinopac.com::0d835702-99c9-4ef6-82d8-3ca86d4ccc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E"/>
    <a:srgbClr val="F43F5E"/>
    <a:srgbClr val="FC7185"/>
    <a:srgbClr val="FDA4AF"/>
    <a:srgbClr val="EF4444"/>
    <a:srgbClr val="DCEAFE"/>
    <a:srgbClr val="EAB308"/>
    <a:srgbClr val="71717A"/>
    <a:srgbClr val="FCD34D"/>
    <a:srgbClr val="FDE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B7C30-2B5D-4D34-8F22-85940E495A18}">
  <a:tblStyle styleId="{91DB7C30-2B5D-4D34-8F22-85940E495A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8D87DB6-C1B6-446D-86CF-44D372F8A8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E2D07F-EAD9-47BB-8D15-AB9D181D91B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73366" autoAdjust="0"/>
  </p:normalViewPr>
  <p:slideViewPr>
    <p:cSldViewPr snapToGrid="0">
      <p:cViewPr varScale="1">
        <p:scale>
          <a:sx n="78" d="100"/>
          <a:sy n="78" d="100"/>
        </p:scale>
        <p:origin x="1512" y="480"/>
      </p:cViewPr>
      <p:guideLst>
        <p:guide pos="3629"/>
        <p:guide orient="horz" pos="20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7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77" Type="http://customschemas.google.com/relationships/presentationmetadata" Target="metadata"/><Relationship Id="rId8" Type="http://schemas.openxmlformats.org/officeDocument/2006/relationships/slide" Target="slides/slide4.xml"/><Relationship Id="rId8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238BFAAD-37C3-85D4-BB2C-26AF0180F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A1FE6B-EEF3-35FD-D2DF-D32478D8F7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CEBD4-37A2-004B-983B-8777F709F038}" type="datetimeFigureOut">
              <a:rPr kumimoji="1" lang="zh-TW" altLang="en-US" smtClean="0"/>
              <a:t>2025/12/2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EB0E54-2A5D-16EC-5BE8-7733845944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3EAA541-D3CA-5F6C-A6CC-DB693C7E73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ABD0C-AD91-8A49-869A-E22D2ACB116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2079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0084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TW" dirty="0"/>
              <a:t>Spec Kit </a:t>
            </a:r>
            <a:r>
              <a:rPr lang="zh-TW" altLang="en-US" dirty="0"/>
              <a:t>可以一次建立多份 </a:t>
            </a:r>
            <a:r>
              <a:rPr lang="en" altLang="zh-TW" dirty="0"/>
              <a:t>Checklist</a:t>
            </a:r>
            <a:r>
              <a:rPr lang="zh-TW" altLang="en" dirty="0"/>
              <a:t>，</a:t>
            </a:r>
            <a:r>
              <a:rPr lang="zh-TW" altLang="en-US" dirty="0"/>
              <a:t>例如：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安全需求檢查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/>
              <a:t>API </a:t>
            </a:r>
            <a:r>
              <a:rPr lang="zh-TW" altLang="en-US" dirty="0"/>
              <a:t>合約檢查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性能需求檢查</a:t>
            </a:r>
            <a:endParaRPr lang="en-US" altLang="zh-TW" dirty="0"/>
          </a:p>
          <a:p>
            <a:pPr marL="15875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158750" indent="0">
              <a:buFont typeface="Arial" panose="020B0604020202020204" pitchFamily="34" charset="0"/>
              <a:buNone/>
            </a:pPr>
            <a:r>
              <a:rPr lang="zh-TW" altLang="en-US" dirty="0"/>
              <a:t>這些檢查清單可以讓審查或 </a:t>
            </a:r>
            <a:r>
              <a:rPr lang="en" altLang="zh-TW" dirty="0"/>
              <a:t>Code Review </a:t>
            </a:r>
            <a:r>
              <a:rPr lang="zh-TW" altLang="en-US" dirty="0"/>
              <a:t>更具系統性。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4576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在這裡我們再用一張圖快速總結 </a:t>
            </a:r>
            <a:r>
              <a:rPr lang="en" altLang="zh-TW" dirty="0"/>
              <a:t>Spec Kit </a:t>
            </a:r>
            <a:r>
              <a:rPr lang="zh-TW" altLang="en-US" dirty="0"/>
              <a:t>的流程：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從 </a:t>
            </a:r>
            <a:r>
              <a:rPr lang="en" altLang="zh-TW" dirty="0"/>
              <a:t>Specify → Clarify → Plan → Tasks → Analyze → Implement</a:t>
            </a:r>
            <a:r>
              <a:rPr lang="zh-TW" altLang="en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最重要的觀念是：</a:t>
            </a:r>
            <a:r>
              <a:rPr lang="zh-TW" altLang="en-US" b="1" dirty="0"/>
              <a:t>不要跳過中間的環節</a:t>
            </a:r>
            <a:r>
              <a:rPr lang="zh-TW" altLang="en-US" dirty="0"/>
              <a:t>，因為每一步都在降低 </a:t>
            </a:r>
            <a:r>
              <a:rPr lang="en" altLang="zh-TW" dirty="0"/>
              <a:t>AI </a:t>
            </a:r>
            <a:r>
              <a:rPr lang="zh-TW" altLang="en-US" dirty="0"/>
              <a:t>出錯風險。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61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1687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" altLang="zh-TW" dirty="0"/>
              <a:t>Spec Kit </a:t>
            </a:r>
            <a:r>
              <a:rPr lang="zh-TW" altLang="en-US" dirty="0"/>
              <a:t>最大的改變之一，是讓開發者的角色從「寫 </a:t>
            </a:r>
            <a:r>
              <a:rPr lang="en" altLang="zh-TW" dirty="0"/>
              <a:t>Code </a:t>
            </a:r>
            <a:r>
              <a:rPr lang="zh-TW" altLang="en-US" dirty="0"/>
              <a:t>的人」變成「架構師」。</a:t>
            </a:r>
            <a:endParaRPr lang="en-US" altLang="zh-TW" dirty="0"/>
          </a:p>
          <a:p>
            <a:pPr marL="158750" indent="0">
              <a:buNone/>
            </a:pPr>
            <a:endParaRPr lang="zh-TW" altLang="en-US" dirty="0"/>
          </a:p>
          <a:p>
            <a:pPr marL="158750" indent="0">
              <a:buNone/>
            </a:pPr>
            <a:r>
              <a:rPr lang="zh-TW" altLang="en-US" dirty="0"/>
              <a:t>你的主要任務變成：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zh-TW" altLang="en-US" dirty="0"/>
              <a:t>審查規格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zh-TW" altLang="en-US" dirty="0"/>
              <a:t>審查技術計畫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zh-TW" altLang="en-US" dirty="0"/>
              <a:t>事前發現設計漏洞</a:t>
            </a:r>
            <a:endParaRPr lang="en-US" altLang="zh-TW" dirty="0"/>
          </a:p>
          <a:p>
            <a:pPr marL="158750" indent="0">
              <a:buFont typeface="Arial" panose="020B0604020202020204" pitchFamily="34" charset="0"/>
              <a:buNone/>
            </a:pPr>
            <a:endParaRPr lang="zh-TW" altLang="en-US" dirty="0"/>
          </a:p>
          <a:p>
            <a:pPr marL="158750" indent="0">
              <a:buNone/>
            </a:pPr>
            <a:r>
              <a:rPr lang="zh-TW" altLang="en-US" dirty="0"/>
              <a:t>換句話說，「寫文件」變得比「寫程式碼」更重要。</a:t>
            </a:r>
          </a:p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91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zh-TW" altLang="en-US" dirty="0"/>
              <a:t>在團隊中，</a:t>
            </a:r>
            <a:r>
              <a:rPr lang="en" altLang="zh-TW" dirty="0"/>
              <a:t>Spec Kit </a:t>
            </a:r>
            <a:r>
              <a:rPr lang="zh-TW" altLang="en-US" dirty="0"/>
              <a:t>讓每個人都有明確的責任分工。</a:t>
            </a:r>
            <a:endParaRPr lang="en-US" altLang="zh-TW" dirty="0"/>
          </a:p>
          <a:p>
            <a:pPr algn="l">
              <a:buNone/>
            </a:pPr>
            <a:endParaRPr lang="en-US" altLang="zh-TW" dirty="0"/>
          </a:p>
          <a:p>
            <a:pPr algn="l">
              <a:buNone/>
            </a:pPr>
            <a:r>
              <a:rPr lang="zh-TW" altLang="en-US" dirty="0"/>
              <a:t>有人負責 </a:t>
            </a:r>
            <a:r>
              <a:rPr lang="en" altLang="zh-TW" dirty="0"/>
              <a:t>Spec</a:t>
            </a:r>
            <a:r>
              <a:rPr lang="zh-TW" altLang="en" dirty="0"/>
              <a:t>，</a:t>
            </a:r>
            <a:r>
              <a:rPr lang="zh-TW" altLang="en-US" dirty="0"/>
              <a:t>有人負責 </a:t>
            </a:r>
            <a:r>
              <a:rPr lang="en" altLang="zh-TW" dirty="0"/>
              <a:t>Plan</a:t>
            </a:r>
            <a:r>
              <a:rPr lang="zh-TW" altLang="en" dirty="0"/>
              <a:t>，</a:t>
            </a:r>
            <a:r>
              <a:rPr lang="zh-TW" altLang="en-US" dirty="0"/>
              <a:t>有人負責 </a:t>
            </a:r>
            <a:r>
              <a:rPr lang="en" altLang="zh-TW" dirty="0"/>
              <a:t>Tasks</a:t>
            </a:r>
            <a:r>
              <a:rPr lang="zh-TW" altLang="en" dirty="0"/>
              <a:t>。</a:t>
            </a:r>
            <a:endParaRPr lang="en-US" altLang="zh-TW" dirty="0"/>
          </a:p>
          <a:p>
            <a:pPr algn="l">
              <a:buNone/>
            </a:pPr>
            <a:r>
              <a:rPr lang="zh-TW" altLang="en-US" dirty="0"/>
              <a:t>每一步都有文件、都有版本、都有審查標準。</a:t>
            </a:r>
          </a:p>
          <a:p>
            <a:pPr marL="158750" indent="0" algn="l">
              <a:buNone/>
            </a:pPr>
            <a:endParaRPr lang="en-US" altLang="zh-TW" dirty="0"/>
          </a:p>
          <a:p>
            <a:pPr marL="158750" indent="0" algn="l">
              <a:buNone/>
            </a:pPr>
            <a:r>
              <a:rPr lang="zh-TW" altLang="en-US" dirty="0"/>
              <a:t>這能大幅提升團隊協作效率。</a:t>
            </a:r>
          </a:p>
          <a:p>
            <a:pPr algn="l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70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導入 </a:t>
            </a:r>
            <a:r>
              <a:rPr lang="en" altLang="zh-TW" dirty="0"/>
              <a:t>Spec Kit </a:t>
            </a:r>
            <a:r>
              <a:rPr lang="zh-TW" altLang="en-US" dirty="0"/>
              <a:t>的優點包含：</a:t>
            </a:r>
          </a:p>
          <a:p>
            <a:pPr marL="457200" indent="-298450"/>
            <a:r>
              <a:rPr lang="zh-TW" altLang="en-US" b="1" dirty="0"/>
              <a:t>文件即代碼</a:t>
            </a:r>
            <a:r>
              <a:rPr lang="zh-TW" altLang="en-US" dirty="0"/>
              <a:t>：專案結束時，你自然就有了完整技術文件</a:t>
            </a:r>
          </a:p>
          <a:p>
            <a:pPr marL="457200" indent="-298450"/>
            <a:r>
              <a:rPr lang="zh-TW" altLang="en-US" b="1" dirty="0"/>
              <a:t>減少 </a:t>
            </a:r>
            <a:r>
              <a:rPr lang="en" altLang="zh-TW" b="1" dirty="0"/>
              <a:t>AI </a:t>
            </a:r>
            <a:r>
              <a:rPr lang="zh-TW" altLang="en-US" b="1" dirty="0"/>
              <a:t>幻覺</a:t>
            </a:r>
            <a:endParaRPr lang="zh-TW" altLang="en-US" dirty="0"/>
          </a:p>
          <a:p>
            <a:pPr marL="457200" indent="-298450"/>
            <a:r>
              <a:rPr lang="zh-TW" altLang="en-US" b="1" dirty="0"/>
              <a:t>新人加入更容易理解系統</a:t>
            </a:r>
            <a:endParaRPr lang="en-US" altLang="zh-TW" b="1" dirty="0"/>
          </a:p>
          <a:p>
            <a:pPr marL="457200" indent="-298450"/>
            <a:endParaRPr lang="zh-TW" altLang="en-US" dirty="0"/>
          </a:p>
          <a:p>
            <a:pPr marL="158750" indent="0">
              <a:buNone/>
            </a:pPr>
            <a:r>
              <a:rPr lang="zh-TW" altLang="en-US" dirty="0"/>
              <a:t>但也有挑戰：</a:t>
            </a:r>
          </a:p>
          <a:p>
            <a:pPr marL="457200" indent="-298450"/>
            <a:r>
              <a:rPr lang="zh-TW" altLang="en-US" dirty="0"/>
              <a:t>前期時間成本高</a:t>
            </a:r>
          </a:p>
          <a:p>
            <a:pPr marL="457200" indent="-298450"/>
            <a:r>
              <a:rPr lang="en" altLang="zh-TW" dirty="0"/>
              <a:t>Token </a:t>
            </a:r>
            <a:r>
              <a:rPr lang="zh-TW" altLang="en-US" dirty="0"/>
              <a:t>消耗大</a:t>
            </a:r>
          </a:p>
          <a:p>
            <a:pPr marL="457200" indent="-298450"/>
            <a:r>
              <a:rPr lang="zh-TW" altLang="en-US" dirty="0"/>
              <a:t>需要思維轉換（從寫 </a:t>
            </a:r>
            <a:r>
              <a:rPr lang="en" altLang="zh-TW" dirty="0"/>
              <a:t>Code → </a:t>
            </a:r>
            <a:r>
              <a:rPr lang="zh-TW" altLang="en-US" dirty="0"/>
              <a:t>寫文件）</a:t>
            </a:r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總結來說：</a:t>
            </a:r>
            <a:r>
              <a:rPr lang="en" altLang="zh-TW" dirty="0"/>
              <a:t>Spec Kit </a:t>
            </a:r>
            <a:r>
              <a:rPr lang="zh-TW" altLang="en-US" dirty="0"/>
              <a:t>更像是一種工程文化，而不是一個工具而已。</a:t>
            </a:r>
          </a:p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50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這邊提供 </a:t>
            </a:r>
            <a:r>
              <a:rPr lang="en" altLang="zh-TW" dirty="0"/>
              <a:t>Spec Kit </a:t>
            </a:r>
            <a:r>
              <a:rPr lang="zh-TW" altLang="en-US" dirty="0"/>
              <a:t>官方 </a:t>
            </a:r>
            <a:r>
              <a:rPr lang="en" altLang="zh-TW" dirty="0"/>
              <a:t>Repo </a:t>
            </a:r>
            <a:r>
              <a:rPr lang="zh-TW" altLang="en-US" dirty="0"/>
              <a:t>與兩部實戰影片，如果大家對導入有興趣，可以依照這些資源深入學習。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91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以上是今天的分享，謝謝大家。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如果你對 </a:t>
            </a:r>
            <a:r>
              <a:rPr lang="en" altLang="zh-TW" dirty="0"/>
              <a:t>Spec Kit </a:t>
            </a:r>
            <a:r>
              <a:rPr lang="zh-TW" altLang="en-US" dirty="0"/>
              <a:t>或規格驅動開發有興趣，也歡迎會後一起交流討論。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928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49037-6270-7073-ED74-7ED7E90B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354745-8FBF-4955-F383-54A50E44A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C43CCF4-24BF-9AD0-FEE3-2FA84CD45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49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EDA9B-9E47-0F51-52DA-E291D2B8C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362D87C-565E-5921-8EE8-E2C854414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30D531F-1CC6-3E43-A1B3-A7DC941B6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551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FA726-4F61-7035-1DB6-0E2A1516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3464B31-8B6B-9FF1-B9DD-F78F44B88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93ED14-1FEF-E481-002F-711ABF95A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sz="1100" dirty="0"/>
              <a:t>其實我們現在的開發流程，很容易出現一個問題</a:t>
            </a:r>
            <a:r>
              <a:rPr lang="en-US" altLang="zh-TW" sz="1100" dirty="0"/>
              <a:t>——</a:t>
            </a:r>
            <a:r>
              <a:rPr lang="zh-TW" altLang="en-US" sz="1100" dirty="0"/>
              <a:t>就是「憑感覺寫程式」。</a:t>
            </a:r>
          </a:p>
          <a:p>
            <a:pPr>
              <a:buNone/>
            </a:pPr>
            <a:endParaRPr lang="en-US" altLang="zh-TW" sz="1100" dirty="0"/>
          </a:p>
          <a:p>
            <a:pPr>
              <a:buNone/>
            </a:pPr>
            <a:r>
              <a:rPr lang="zh-TW" altLang="en-US" sz="1100" dirty="0"/>
              <a:t>隨著 </a:t>
            </a:r>
            <a:r>
              <a:rPr lang="en" altLang="zh-TW" sz="1100" dirty="0"/>
              <a:t>AI </a:t>
            </a:r>
            <a:r>
              <a:rPr lang="zh-TW" altLang="en-US" sz="1100" dirty="0"/>
              <a:t>協助開發越來越普及，我們很快就能讓模型生成程式碼，但這同時也帶來了一個風險：</a:t>
            </a:r>
          </a:p>
          <a:p>
            <a:pPr>
              <a:buNone/>
            </a:pPr>
            <a:r>
              <a:rPr lang="zh-TW" altLang="en-US" sz="1100" dirty="0"/>
              <a:t>如果需求模糊、規格不清晰，</a:t>
            </a:r>
            <a:r>
              <a:rPr lang="en" altLang="zh-TW" sz="1100" dirty="0"/>
              <a:t>AI </a:t>
            </a:r>
            <a:r>
              <a:rPr lang="zh-TW" altLang="en-US" sz="1100" dirty="0"/>
              <a:t>就會憑空發明 </a:t>
            </a:r>
            <a:r>
              <a:rPr lang="en" altLang="zh-TW" sz="1100" dirty="0"/>
              <a:t>API</a:t>
            </a:r>
            <a:r>
              <a:rPr lang="zh-TW" altLang="en" sz="1100" dirty="0"/>
              <a:t>、</a:t>
            </a:r>
            <a:r>
              <a:rPr lang="zh-TW" altLang="en-US" sz="1100" dirty="0"/>
              <a:t>誤解邏輯，或者讓系統品質不一致。</a:t>
            </a:r>
            <a:endParaRPr lang="en-US" altLang="zh-TW" sz="1100" dirty="0"/>
          </a:p>
          <a:p>
            <a:pPr>
              <a:buNone/>
            </a:pPr>
            <a:endParaRPr lang="en-US" altLang="zh-TW" sz="1100" dirty="0"/>
          </a:p>
          <a:p>
            <a:pPr>
              <a:buNone/>
            </a:pPr>
            <a:r>
              <a:rPr lang="zh-TW" altLang="en-US" sz="1100" dirty="0"/>
              <a:t>因此，我們需要比過去更嚴謹的流程，來避免「</a:t>
            </a:r>
            <a:r>
              <a:rPr lang="en" altLang="zh-TW" sz="1100" dirty="0"/>
              <a:t>AI </a:t>
            </a:r>
            <a:r>
              <a:rPr lang="zh-TW" altLang="en-US" sz="1100" dirty="0"/>
              <a:t>跑給你看，但方向整個跑錯」的情況。</a:t>
            </a:r>
          </a:p>
          <a:p>
            <a:endParaRPr lang="zh-TW" altLang="en-US" sz="1100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012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37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32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的核心不是讓 </a:t>
            </a:r>
            <a:r>
              <a:rPr lang="en" altLang="zh-TW" dirty="0"/>
              <a:t>AI </a:t>
            </a:r>
            <a:r>
              <a:rPr lang="zh-TW" altLang="en-US" dirty="0"/>
              <a:t>幫你直接產生程式碼，而是先透過 </a:t>
            </a:r>
            <a:r>
              <a:rPr lang="en" altLang="zh-TW" dirty="0"/>
              <a:t>AI </a:t>
            </a:r>
            <a:r>
              <a:rPr lang="zh-TW" altLang="en-US" dirty="0"/>
              <a:t>建立「完整規格」。</a:t>
            </a:r>
            <a:br>
              <a:rPr lang="zh-TW" altLang="en-US" dirty="0"/>
            </a:br>
            <a:endParaRPr lang="en-US" altLang="zh-TW" dirty="0"/>
          </a:p>
          <a:p>
            <a:pPr>
              <a:buNone/>
            </a:pPr>
            <a:r>
              <a:rPr lang="en" altLang="zh-TW" dirty="0"/>
              <a:t>Spec Kit </a:t>
            </a:r>
            <a:r>
              <a:rPr lang="zh-TW" altLang="en-US" dirty="0"/>
              <a:t>提倡一個關鍵理念：</a:t>
            </a:r>
            <a:r>
              <a:rPr lang="zh-TW" altLang="en-US" b="1" dirty="0"/>
              <a:t>意圖即真相</a:t>
            </a:r>
            <a:r>
              <a:rPr lang="zh-TW" altLang="en-US" dirty="0"/>
              <a:t>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也就是說，整個專案的單一真相來源，不是程式碼，而是規格文件。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程式碼只是規格的實作結果。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當需求變動時，我們不是直接改 </a:t>
            </a:r>
            <a:r>
              <a:rPr lang="en" altLang="zh-TW" dirty="0"/>
              <a:t>Code</a:t>
            </a:r>
            <a:r>
              <a:rPr lang="zh-TW" altLang="en" dirty="0"/>
              <a:t>，</a:t>
            </a:r>
            <a:r>
              <a:rPr lang="zh-TW" altLang="en-US" dirty="0"/>
              <a:t>而是更新規格本身，讓 </a:t>
            </a:r>
            <a:r>
              <a:rPr lang="en" altLang="zh-TW" dirty="0"/>
              <a:t>AI </a:t>
            </a:r>
            <a:r>
              <a:rPr lang="zh-TW" altLang="en-US" dirty="0"/>
              <a:t>根據規格重新產生程式碼。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好處是：所有東西都能保持一致，也更容易協作。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37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C8CFC-9E65-F901-B667-4E6C9A79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D447BBB-0012-76B2-E32B-15841247E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E8B0F4A-6955-F579-6E2A-39374EFCA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接下來介紹 </a:t>
            </a:r>
            <a:r>
              <a:rPr lang="en" altLang="zh-TW" dirty="0"/>
              <a:t>Spec Kit </a:t>
            </a:r>
            <a:r>
              <a:rPr lang="zh-TW" altLang="en-US" dirty="0"/>
              <a:t>的安裝方式。</a:t>
            </a:r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只需要使用 </a:t>
            </a:r>
            <a:r>
              <a:rPr lang="en" altLang="zh-TW" dirty="0" err="1"/>
              <a:t>uv</a:t>
            </a:r>
            <a:r>
              <a:rPr lang="en" altLang="zh-TW" dirty="0"/>
              <a:t> </a:t>
            </a:r>
            <a:r>
              <a:rPr lang="zh-TW" altLang="en-US" dirty="0"/>
              <a:t>安裝 </a:t>
            </a:r>
            <a:r>
              <a:rPr lang="en" altLang="zh-TW" dirty="0"/>
              <a:t>specify-cli</a:t>
            </a:r>
            <a:r>
              <a:rPr lang="zh-TW" altLang="en" dirty="0"/>
              <a:t>，</a:t>
            </a:r>
            <a:r>
              <a:rPr lang="zh-TW" altLang="en-US" dirty="0"/>
              <a:t>然後 </a:t>
            </a:r>
            <a:r>
              <a:rPr lang="en" altLang="zh-TW" dirty="0"/>
              <a:t>initialize </a:t>
            </a:r>
            <a:r>
              <a:rPr lang="zh-TW" altLang="en-US" dirty="0"/>
              <a:t>一個專案，就能開始使用。</a:t>
            </a:r>
            <a:br>
              <a:rPr lang="zh-TW" altLang="en-US" dirty="0"/>
            </a:b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在 </a:t>
            </a:r>
            <a:r>
              <a:rPr lang="en" altLang="zh-TW" dirty="0"/>
              <a:t>CLI </a:t>
            </a:r>
            <a:r>
              <a:rPr lang="zh-TW" altLang="en-US" dirty="0"/>
              <a:t>裡面也有常用的指令，例如 </a:t>
            </a:r>
            <a:r>
              <a:rPr lang="en" altLang="zh-TW" dirty="0"/>
              <a:t>specify </a:t>
            </a:r>
            <a:r>
              <a:rPr lang="en" altLang="zh-TW" dirty="0" err="1"/>
              <a:t>init</a:t>
            </a:r>
            <a:r>
              <a:rPr lang="zh-TW" altLang="en" dirty="0"/>
              <a:t>、</a:t>
            </a:r>
            <a:r>
              <a:rPr lang="en" altLang="zh-TW" dirty="0"/>
              <a:t>specify check </a:t>
            </a:r>
            <a:r>
              <a:rPr lang="zh-TW" altLang="en-US" dirty="0"/>
              <a:t>等，可以協助你維持規格品質。</a:t>
            </a:r>
          </a:p>
          <a:p>
            <a:pPr marL="158750" indent="0">
              <a:buNone/>
            </a:pPr>
            <a:r>
              <a:rPr lang="zh-TW" altLang="en-US" dirty="0"/>
              <a:t>這套工具的目的不是複雜化流程，而是讓每一步都有明確產出物，每個決策都有文件可追溯。</a:t>
            </a:r>
          </a:p>
          <a:p>
            <a:pPr marL="15875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75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zh-TW" dirty="0"/>
              <a:t>Spec Kit </a:t>
            </a:r>
            <a:r>
              <a:rPr lang="zh-TW" altLang="en-US" dirty="0"/>
              <a:t>的核心在於它的四個主要輸出：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en" altLang="zh-TW" b="1" dirty="0"/>
              <a:t>Constitution</a:t>
            </a:r>
            <a:r>
              <a:rPr lang="zh-TW" altLang="en" b="1" dirty="0"/>
              <a:t>（</a:t>
            </a:r>
            <a:r>
              <a:rPr lang="zh-TW" altLang="en-US" b="1" dirty="0"/>
              <a:t>憲章）</a:t>
            </a:r>
            <a:r>
              <a:rPr lang="zh-TW" altLang="en-US" dirty="0"/>
              <a:t>：專案不可動搖的原則。例如性能、</a:t>
            </a:r>
            <a:r>
              <a:rPr lang="en" altLang="zh-TW" dirty="0"/>
              <a:t>UI </a:t>
            </a:r>
            <a:r>
              <a:rPr lang="zh-TW" altLang="en-US" dirty="0"/>
              <a:t>一致性、安全要求。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Spec</a:t>
            </a:r>
            <a:r>
              <a:rPr lang="zh-TW" altLang="en" b="1" dirty="0"/>
              <a:t>（</a:t>
            </a:r>
            <a:r>
              <a:rPr lang="zh-TW" altLang="en-US" b="1" dirty="0"/>
              <a:t>規格）</a:t>
            </a:r>
            <a:r>
              <a:rPr lang="zh-TW" altLang="en-US" dirty="0"/>
              <a:t>：描述「要做什麼」。包括使用者故事、接受標準。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Plan</a:t>
            </a:r>
            <a:r>
              <a:rPr lang="zh-TW" altLang="en" b="1" dirty="0"/>
              <a:t>（</a:t>
            </a:r>
            <a:r>
              <a:rPr lang="zh-TW" altLang="en-US" b="1" dirty="0"/>
              <a:t>計畫）</a:t>
            </a:r>
            <a:r>
              <a:rPr lang="zh-TW" altLang="en-US" dirty="0"/>
              <a:t>：描述「如何做」。像是架構設計、資料模型、</a:t>
            </a:r>
            <a:r>
              <a:rPr lang="en" altLang="zh-TW" dirty="0"/>
              <a:t>API </a:t>
            </a:r>
            <a:r>
              <a:rPr lang="zh-TW" altLang="en-US" dirty="0"/>
              <a:t>合約。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Tasks</a:t>
            </a:r>
            <a:r>
              <a:rPr lang="zh-TW" altLang="en" b="1" dirty="0"/>
              <a:t>（</a:t>
            </a:r>
            <a:r>
              <a:rPr lang="zh-TW" altLang="en-US" b="1" dirty="0"/>
              <a:t>任務）</a:t>
            </a:r>
            <a:r>
              <a:rPr lang="zh-TW" altLang="en-US" dirty="0"/>
              <a:t>：把計畫拆成 </a:t>
            </a:r>
            <a:r>
              <a:rPr lang="en" altLang="zh-TW" dirty="0"/>
              <a:t>AI </a:t>
            </a:r>
            <a:r>
              <a:rPr lang="zh-TW" altLang="en-US" dirty="0"/>
              <a:t>能執行的小任務，標示依賴與可並行性。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158750" indent="0">
              <a:buFont typeface="+mj-lt"/>
              <a:buNone/>
            </a:pPr>
            <a:r>
              <a:rPr lang="zh-TW" altLang="en-US" dirty="0"/>
              <a:t>這四個文件就像是建築師的藍圖，比起直接蓋房子，我們是先畫好整份設計圖。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33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憲章是整個專案的「最高原則」。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在開發一開始，我們就建立哪些規則是不可妥協的，例如：</a:t>
            </a:r>
            <a:endParaRPr lang="en-US" altLang="zh-TW" dirty="0"/>
          </a:p>
          <a:p>
            <a:pPr marL="457200" indent="-298450"/>
            <a:r>
              <a:rPr lang="zh-TW" altLang="en-US" dirty="0"/>
              <a:t>所有用戶資料必須加密</a:t>
            </a:r>
            <a:endParaRPr lang="en-US" altLang="zh-TW" dirty="0"/>
          </a:p>
          <a:p>
            <a:pPr marL="457200" indent="-298450"/>
            <a:r>
              <a:rPr lang="zh-TW" altLang="en-US" dirty="0"/>
              <a:t>所有 </a:t>
            </a:r>
            <a:r>
              <a:rPr lang="en" altLang="zh-TW" dirty="0"/>
              <a:t>API </a:t>
            </a:r>
            <a:r>
              <a:rPr lang="zh-TW" altLang="en-US" dirty="0"/>
              <a:t>必須 </a:t>
            </a:r>
            <a:r>
              <a:rPr lang="en-US" altLang="zh-TW" dirty="0"/>
              <a:t>100</a:t>
            </a:r>
            <a:r>
              <a:rPr lang="en" altLang="zh-TW" dirty="0" err="1"/>
              <a:t>ms</a:t>
            </a:r>
            <a:r>
              <a:rPr lang="en" altLang="zh-TW" dirty="0"/>
              <a:t> </a:t>
            </a:r>
            <a:r>
              <a:rPr lang="zh-TW" altLang="en-US" dirty="0"/>
              <a:t>內回應</a:t>
            </a:r>
            <a:endParaRPr lang="en-US" altLang="zh-TW" dirty="0"/>
          </a:p>
          <a:p>
            <a:pPr marL="457200" indent="-298450"/>
            <a:r>
              <a:rPr lang="zh-TW" altLang="en-US" dirty="0"/>
              <a:t>所有功能都需要單元測試覆蓋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這些原則讓專案不會因為人員變動或時間壓力而降低品質。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304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場景一，是從零開始建立專案。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我們會先制定憲章，然後定義第一個功能的規格。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這樣做的好處是：一開始就能確保所有人對專案品質標準有共同理解。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61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6ABA3-03AD-C9B8-EFC9-CCD4B52B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F1BC41-DA01-F19D-7C2B-9FB1991F86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E191CEF-5370-309D-9D3D-8FFA80E29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當要加新功能時，我們會透過以下流程：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Specify </a:t>
            </a:r>
            <a:r>
              <a:rPr lang="zh-TW" altLang="en-US" dirty="0"/>
              <a:t>定義需求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Clarify </a:t>
            </a:r>
            <a:r>
              <a:rPr lang="zh-TW" altLang="en-US" dirty="0"/>
              <a:t>澄清規格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Plan </a:t>
            </a:r>
            <a:r>
              <a:rPr lang="zh-TW" altLang="en-US" dirty="0"/>
              <a:t>生成技術方案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Tasks </a:t>
            </a:r>
            <a:r>
              <a:rPr lang="zh-TW" altLang="en-US" dirty="0"/>
              <a:t>拆解任務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Analyze </a:t>
            </a:r>
            <a:r>
              <a:rPr lang="zh-TW" altLang="en-US" dirty="0"/>
              <a:t>檢查一致性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最後才進入 </a:t>
            </a:r>
            <a:r>
              <a:rPr lang="en" altLang="zh-TW" dirty="0"/>
              <a:t>Implement </a:t>
            </a:r>
            <a:r>
              <a:rPr lang="zh-TW" altLang="en-US" dirty="0"/>
              <a:t>生成程式碼</a:t>
            </a: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158750" indent="0">
              <a:buFont typeface="+mj-lt"/>
              <a:buNone/>
            </a:pPr>
            <a:r>
              <a:rPr lang="zh-TW" altLang="en-US" dirty="0"/>
              <a:t>透過這個循環，確保 </a:t>
            </a:r>
            <a:r>
              <a:rPr lang="en" altLang="zh-TW" dirty="0"/>
              <a:t>AI </a:t>
            </a:r>
            <a:r>
              <a:rPr lang="zh-TW" altLang="en-US" dirty="0"/>
              <a:t>在每一步都走在正確軌道上。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73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TW" altLang="en-US" dirty="0"/>
              <a:t>如果規格本身有歧義或不足，可以透過 </a:t>
            </a:r>
            <a:r>
              <a:rPr lang="en" altLang="zh-TW" dirty="0"/>
              <a:t>Clarify</a:t>
            </a:r>
            <a:r>
              <a:rPr lang="zh-TW" altLang="en" dirty="0"/>
              <a:t>、</a:t>
            </a:r>
            <a:r>
              <a:rPr lang="en" altLang="zh-TW" dirty="0"/>
              <a:t>Plan</a:t>
            </a:r>
            <a:r>
              <a:rPr lang="zh-TW" altLang="en" dirty="0"/>
              <a:t>、</a:t>
            </a:r>
            <a:r>
              <a:rPr lang="en" altLang="zh-TW" dirty="0"/>
              <a:t>Tasks</a:t>
            </a:r>
            <a:r>
              <a:rPr lang="zh-TW" altLang="en" dirty="0"/>
              <a:t>、</a:t>
            </a:r>
            <a:r>
              <a:rPr lang="en" altLang="zh-TW" dirty="0"/>
              <a:t>Analyze </a:t>
            </a:r>
            <a:r>
              <a:rPr lang="zh-TW" altLang="en-US" dirty="0"/>
              <a:t>再跑一輪改善流程。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這特別適合中大型專案，因為規格很容易因時間推進而變得散亂，需要定期整理。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778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preserve="1" userDrawn="1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35">
            <a:extLst>
              <a:ext uri="{FF2B5EF4-FFF2-40B4-BE49-F238E27FC236}">
                <a16:creationId xmlns:a16="http://schemas.microsoft.com/office/drawing/2014/main" id="{6A7B6106-7F2E-9721-F0DB-4FCA750E3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5" name="Google Shape;24;p35">
            <a:extLst>
              <a:ext uri="{FF2B5EF4-FFF2-40B4-BE49-F238E27FC236}">
                <a16:creationId xmlns:a16="http://schemas.microsoft.com/office/drawing/2014/main" id="{1171C33C-B826-D35E-1CF3-BEA0FB973085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9;p34">
            <a:extLst>
              <a:ext uri="{FF2B5EF4-FFF2-40B4-BE49-F238E27FC236}">
                <a16:creationId xmlns:a16="http://schemas.microsoft.com/office/drawing/2014/main" id="{892CB14D-21C2-7682-119D-D221B894491E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79388" y="900112"/>
            <a:ext cx="11161712" cy="521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 dirty="0"/>
              <a:t>第一層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88282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preserve="1" userDrawn="1">
  <p:cSld name="只有標題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;p35">
            <a:extLst>
              <a:ext uri="{FF2B5EF4-FFF2-40B4-BE49-F238E27FC236}">
                <a16:creationId xmlns:a16="http://schemas.microsoft.com/office/drawing/2014/main" id="{B3DACEB3-0456-9EF5-FFD0-561210DBA8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4" name="Google Shape;24;p35">
            <a:extLst>
              <a:ext uri="{FF2B5EF4-FFF2-40B4-BE49-F238E27FC236}">
                <a16:creationId xmlns:a16="http://schemas.microsoft.com/office/drawing/2014/main" id="{FC1654C3-EDB4-E7C8-479C-6076BAB39F4C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4380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68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;p32">
            <a:extLst>
              <a:ext uri="{FF2B5EF4-FFF2-40B4-BE49-F238E27FC236}">
                <a16:creationId xmlns:a16="http://schemas.microsoft.com/office/drawing/2014/main" id="{728D7485-3340-DD7C-9D2E-D9DE76FC1DDB}"/>
              </a:ext>
            </a:extLst>
          </p:cNvPr>
          <p:cNvCxnSpPr>
            <a:cxnSpLocks/>
          </p:cNvCxnSpPr>
          <p:nvPr userDrawn="1"/>
        </p:nvCxnSpPr>
        <p:spPr>
          <a:xfrm>
            <a:off x="1473020" y="3120669"/>
            <a:ext cx="417848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10;p32">
            <a:extLst>
              <a:ext uri="{FF2B5EF4-FFF2-40B4-BE49-F238E27FC236}">
                <a16:creationId xmlns:a16="http://schemas.microsoft.com/office/drawing/2014/main" id="{7B925996-2FA7-4A3F-652D-7B1D8634C9A2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62611" y="2417136"/>
            <a:ext cx="4765685" cy="59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36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" name="Google Shape;12;p32">
            <a:extLst>
              <a:ext uri="{FF2B5EF4-FFF2-40B4-BE49-F238E27FC236}">
                <a16:creationId xmlns:a16="http://schemas.microsoft.com/office/drawing/2014/main" id="{DDF0F993-8018-4979-86D3-F8CBB4ECD394}"/>
              </a:ext>
            </a:extLst>
          </p:cNvPr>
          <p:cNvSpPr txBox="1">
            <a:spLocks noGrp="1" noChangeAspect="1"/>
          </p:cNvSpPr>
          <p:nvPr>
            <p:ph type="body" idx="2"/>
          </p:nvPr>
        </p:nvSpPr>
        <p:spPr>
          <a:xfrm>
            <a:off x="1462611" y="3242650"/>
            <a:ext cx="4765685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24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 userDrawn="1">
  <p:cSld name="1_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9;p32">
            <a:extLst>
              <a:ext uri="{FF2B5EF4-FFF2-40B4-BE49-F238E27FC236}">
                <a16:creationId xmlns:a16="http://schemas.microsoft.com/office/drawing/2014/main" id="{0B55ED0F-F4F0-E097-1D04-EC10B927CE44}"/>
              </a:ext>
            </a:extLst>
          </p:cNvPr>
          <p:cNvCxnSpPr>
            <a:cxnSpLocks/>
          </p:cNvCxnSpPr>
          <p:nvPr userDrawn="1"/>
        </p:nvCxnSpPr>
        <p:spPr>
          <a:xfrm>
            <a:off x="1441038" y="296577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0;p32">
            <a:extLst>
              <a:ext uri="{FF2B5EF4-FFF2-40B4-BE49-F238E27FC236}">
                <a16:creationId xmlns:a16="http://schemas.microsoft.com/office/drawing/2014/main" id="{24C16EC9-E508-E2C3-2A12-43E1525FA8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000" y="1943936"/>
            <a:ext cx="864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4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11;p32">
            <a:extLst>
              <a:ext uri="{FF2B5EF4-FFF2-40B4-BE49-F238E27FC236}">
                <a16:creationId xmlns:a16="http://schemas.microsoft.com/office/drawing/2014/main" id="{DD4BFDDB-330C-E440-98CF-4770DD1DDE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1038" y="3240088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12;p32">
            <a:extLst>
              <a:ext uri="{FF2B5EF4-FFF2-40B4-BE49-F238E27FC236}">
                <a16:creationId xmlns:a16="http://schemas.microsoft.com/office/drawing/2014/main" id="{E48EF14F-563D-2584-2465-3B54717A11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452793" y="3895860"/>
            <a:ext cx="86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211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preserve="1">
  <p:cSld name="標題投影片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32"/>
          <p:cNvCxnSpPr>
            <a:cxnSpLocks/>
          </p:cNvCxnSpPr>
          <p:nvPr/>
        </p:nvCxnSpPr>
        <p:spPr>
          <a:xfrm>
            <a:off x="1441038" y="2965770"/>
            <a:ext cx="86400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1440000" y="2123963"/>
            <a:ext cx="5220344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44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80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1441038" y="3240088"/>
            <a:ext cx="521930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body" idx="2"/>
          </p:nvPr>
        </p:nvSpPr>
        <p:spPr>
          <a:xfrm>
            <a:off x="1452793" y="3895860"/>
            <a:ext cx="521930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L="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icrosoft JhengHei"/>
              <a:buNone/>
              <a:defRPr sz="160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11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34">
            <a:extLst>
              <a:ext uri="{FF2B5EF4-FFF2-40B4-BE49-F238E27FC236}">
                <a16:creationId xmlns:a16="http://schemas.microsoft.com/office/drawing/2014/main" id="{444EEE93-7199-FFDA-E88B-B7283230B1E1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179388" y="900114"/>
            <a:ext cx="5472112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6" name="Google Shape;19;p34">
            <a:extLst>
              <a:ext uri="{FF2B5EF4-FFF2-40B4-BE49-F238E27FC236}">
                <a16:creationId xmlns:a16="http://schemas.microsoft.com/office/drawing/2014/main" id="{286B973F-A3C7-28D8-1C0A-F024F3D7A1F5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5868989" y="900114"/>
            <a:ext cx="5472112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t" anchorCtr="0">
            <a:noAutofit/>
          </a:bodyPr>
          <a:lstStyle>
            <a:lvl1pPr marL="252000" marR="0" lvl="0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504000" marR="0" lvl="1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4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2pPr>
            <a:lvl3pPr marL="756000" marR="0" lvl="2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2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3pPr>
            <a:lvl4pPr marL="1008000" marR="0" lvl="3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10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4pPr>
            <a:lvl5pPr marL="1260000" marR="0" lvl="4" indent="-216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○"/>
              <a:defRPr sz="8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5pPr>
            <a:lvl6pPr marL="1512000" marR="0" lvl="5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Microsoft JhengHei Light" panose="020B0304030504040204" pitchFamily="34" charset="-120"/>
              <a:buChar char="o"/>
              <a:defRPr sz="1600" b="0" i="0" u="none" strike="noStrike" cap="none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489A3"/>
              </a:buClr>
              <a:buSzPts val="2000"/>
              <a:buFont typeface="Roboto"/>
              <a:buChar char="–"/>
              <a:defRPr sz="2000" b="0" i="0" u="none" strike="noStrike" cap="none">
                <a:solidFill>
                  <a:srgbClr val="5489A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zh-TW" altLang="en-US"/>
              <a:t>第一層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zh-TW"/>
          </a:p>
        </p:txBody>
      </p:sp>
      <p:sp>
        <p:nvSpPr>
          <p:cNvPr id="3" name="Google Shape;23;p35">
            <a:extLst>
              <a:ext uri="{FF2B5EF4-FFF2-40B4-BE49-F238E27FC236}">
                <a16:creationId xmlns:a16="http://schemas.microsoft.com/office/drawing/2014/main" id="{91408B87-3C86-138F-DA10-0F9C29E98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387" y="179389"/>
            <a:ext cx="11161713" cy="54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" name="Google Shape;24;p35">
            <a:extLst>
              <a:ext uri="{FF2B5EF4-FFF2-40B4-BE49-F238E27FC236}">
                <a16:creationId xmlns:a16="http://schemas.microsoft.com/office/drawing/2014/main" id="{2FBE8317-877F-7B8D-1B52-8FEA6C9B3582}"/>
              </a:ext>
            </a:extLst>
          </p:cNvPr>
          <p:cNvCxnSpPr>
            <a:cxnSpLocks/>
          </p:cNvCxnSpPr>
          <p:nvPr userDrawn="1"/>
        </p:nvCxnSpPr>
        <p:spPr>
          <a:xfrm>
            <a:off x="180181" y="719138"/>
            <a:ext cx="11161713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8449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4E9B3DD-FAA0-DF43-8AE4-2105CE51701D}"/>
              </a:ext>
            </a:extLst>
          </p:cNvPr>
          <p:cNvSpPr txBox="1"/>
          <p:nvPr userDrawn="1"/>
        </p:nvSpPr>
        <p:spPr>
          <a:xfrm>
            <a:off x="604826" y="608597"/>
            <a:ext cx="1031083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96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Template Version</a:t>
            </a:r>
          </a:p>
          <a:p>
            <a:pPr algn="ctr"/>
            <a:r>
              <a:rPr kumimoji="1" lang="en-US" altLang="zh-TW" sz="2400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v8.0</a:t>
            </a:r>
            <a:endParaRPr kumimoji="1" lang="zh-TW" altLang="en-US" sz="240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8675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:a16="http://schemas.microsoft.com/office/drawing/2014/main" id="{012F1885-A071-984B-D8D1-A7A74638F33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6" y="5984483"/>
            <a:ext cx="4406303" cy="705606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86B86B43-7EF9-A594-81B6-50F14A778A1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54" y="6214413"/>
            <a:ext cx="2020146" cy="238891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0FC72A07-6165-7427-F0C9-0A7152F41AC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13775" y="6238791"/>
            <a:ext cx="1487660" cy="2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400" tIns="43200" rIns="86400" bIns="43200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ts val="964"/>
              </a:lnSpc>
              <a:defRPr/>
            </a:pPr>
            <a:r>
              <a:rPr lang="zh-TW" altLang="en-US" sz="800" b="0">
                <a:solidFill>
                  <a:srgbClr val="B2B2B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機密資料僅限永豐金控內部使用 </a:t>
            </a:r>
            <a:endParaRPr lang="en-US" altLang="zh-TW" sz="800" b="0">
              <a:solidFill>
                <a:srgbClr val="B2B2B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Google Shape;99;p13">
            <a:extLst>
              <a:ext uri="{FF2B5EF4-FFF2-40B4-BE49-F238E27FC236}">
                <a16:creationId xmlns:a16="http://schemas.microsoft.com/office/drawing/2014/main" id="{39C7D9F4-362D-49AC-1CAE-96C5BC5F75C0}"/>
              </a:ext>
            </a:extLst>
          </p:cNvPr>
          <p:cNvSpPr txBox="1"/>
          <p:nvPr userDrawn="1"/>
        </p:nvSpPr>
        <p:spPr>
          <a:xfrm>
            <a:off x="-189321" y="6080816"/>
            <a:ext cx="737417" cy="49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5184" tIns="115184" rIns="115184" bIns="11518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tx1"/>
                </a:solidFill>
                <a:latin typeface="Noto Serif TC Black" panose="02020200000000000000" pitchFamily="18" charset="-120"/>
                <a:ea typeface="Noto Serif TC Black" panose="02020200000000000000" pitchFamily="18" charset="-120"/>
                <a:cs typeface="Josefin Sans"/>
                <a:sym typeface="Josefin Sans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86" b="1">
              <a:solidFill>
                <a:schemeClr val="tx1"/>
              </a:solidFill>
              <a:latin typeface="Noto Serif TC Black" panose="02020200000000000000" pitchFamily="18" charset="-120"/>
              <a:ea typeface="Noto Serif TC Black" panose="02020200000000000000" pitchFamily="18" charset="-120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7672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02" r:id="rId2"/>
    <p:sldLayoutId id="2147483711" r:id="rId3"/>
    <p:sldLayoutId id="2147483703" r:id="rId4"/>
    <p:sldLayoutId id="2147483706" r:id="rId5"/>
    <p:sldLayoutId id="2147483705" r:id="rId6"/>
    <p:sldLayoutId id="2147483707" r:id="rId7"/>
    <p:sldLayoutId id="214748372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 userDrawn="1">
          <p15:clr>
            <a:srgbClr val="A4A3A4"/>
          </p15:clr>
        </p15:guide>
        <p15:guide id="2" pos="3685" userDrawn="1">
          <p15:clr>
            <a:srgbClr val="A4A3A4"/>
          </p15:clr>
        </p15:guide>
        <p15:guide id="3" pos="7144" userDrawn="1">
          <p15:clr>
            <a:srgbClr val="A4A3A4"/>
          </p15:clr>
        </p15:guide>
        <p15:guide id="5" orient="horz" pos="3855" userDrawn="1">
          <p15:clr>
            <a:srgbClr val="A4A3A4"/>
          </p15:clr>
        </p15:guide>
        <p15:guide id="11" pos="3629">
          <p15:clr>
            <a:srgbClr val="F26B43"/>
          </p15:clr>
        </p15:guide>
        <p15:guide id="12" pos="3572" userDrawn="1">
          <p15:clr>
            <a:srgbClr val="A4A3A4"/>
          </p15:clr>
        </p15:guide>
        <p15:guide id="13" pos="2495" userDrawn="1">
          <p15:clr>
            <a:srgbClr val="A4A3A4"/>
          </p15:clr>
        </p15:guide>
        <p15:guide id="14" pos="2381" userDrawn="1">
          <p15:clr>
            <a:srgbClr val="A4A3A4"/>
          </p15:clr>
        </p15:guide>
        <p15:guide id="15" pos="4762" userDrawn="1">
          <p15:clr>
            <a:srgbClr val="A4A3A4"/>
          </p15:clr>
        </p15:guide>
        <p15:guide id="22" orient="horz" pos="567" userDrawn="1">
          <p15:clr>
            <a:srgbClr val="A4A3A4"/>
          </p15:clr>
        </p15:guide>
        <p15:guide id="23" orient="horz" pos="2268" userDrawn="1">
          <p15:clr>
            <a:srgbClr val="A4A3A4"/>
          </p15:clr>
        </p15:guide>
        <p15:guide id="24" orient="horz" pos="2211" userDrawn="1">
          <p15:clr>
            <a:srgbClr val="F26B43"/>
          </p15:clr>
        </p15:guide>
        <p15:guide id="25" orient="horz" pos="453" userDrawn="1">
          <p15:clr>
            <a:srgbClr val="A4A3A4"/>
          </p15:clr>
        </p15:guide>
        <p15:guide id="26" pos="3628" userDrawn="1">
          <p15:clr>
            <a:srgbClr val="F26B43"/>
          </p15:clr>
        </p15:guide>
        <p15:guide id="27" pos="113" userDrawn="1">
          <p15:clr>
            <a:srgbClr val="A4A3A4"/>
          </p15:clr>
        </p15:guide>
        <p15:guide id="28" pos="4876" userDrawn="1">
          <p15:clr>
            <a:srgbClr val="A4A3A4"/>
          </p15:clr>
        </p15:guide>
        <p15:guide id="29" orient="horz" pos="11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/spec-k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SGHIQTsPzuY" TargetMode="External"/><Relationship Id="rId4" Type="http://schemas.openxmlformats.org/officeDocument/2006/relationships/hyperlink" Target="https://www.youtube.com/watch?v=a9eR1xsfvHg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A1ACA-C372-4B8C-8BC1-E179756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Spec Kit</a:t>
            </a:r>
            <a:r>
              <a:rPr lang="zh-TW" altLang="en-US" dirty="0"/>
              <a:t>：規格驅動產品迭代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FA7565-0396-4A14-BCC3-99F5A4035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zh-TW" altLang="en-US" dirty="0"/>
              <a:t>從混亂到有序－以</a:t>
            </a:r>
            <a:r>
              <a:rPr lang="en-US" altLang="zh-TW" dirty="0"/>
              <a:t> </a:t>
            </a:r>
            <a:r>
              <a:rPr lang="en-US" altLang="zh-TW" dirty="0" err="1"/>
              <a:t>InfoGather</a:t>
            </a:r>
            <a:r>
              <a:rPr lang="en-US" altLang="zh-TW" dirty="0"/>
              <a:t> </a:t>
            </a:r>
            <a:r>
              <a:rPr lang="zh-TW" altLang="en-US" dirty="0"/>
              <a:t>為例</a:t>
            </a:r>
            <a:endParaRPr lang="en-US" altLang="zh-TW" dirty="0"/>
          </a:p>
        </p:txBody>
      </p:sp>
      <p:sp>
        <p:nvSpPr>
          <p:cNvPr id="17" name="文字版面配置區 12">
            <a:extLst>
              <a:ext uri="{FF2B5EF4-FFF2-40B4-BE49-F238E27FC236}">
                <a16:creationId xmlns:a16="http://schemas.microsoft.com/office/drawing/2014/main" id="{A2C996C9-AA5B-1237-2C63-0E8A332974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40000" y="5040000"/>
            <a:ext cx="8640000" cy="360000"/>
          </a:xfrm>
        </p:spPr>
        <p:txBody>
          <a:bodyPr/>
          <a:lstStyle/>
          <a:p>
            <a:r>
              <a:rPr lang="en-US" altLang="zh-TW" dirty="0"/>
              <a:t>2025.12.02</a:t>
            </a:r>
          </a:p>
        </p:txBody>
      </p:sp>
      <p:sp>
        <p:nvSpPr>
          <p:cNvPr id="18" name="Google Shape;37;p1">
            <a:extLst>
              <a:ext uri="{FF2B5EF4-FFF2-40B4-BE49-F238E27FC236}">
                <a16:creationId xmlns:a16="http://schemas.microsoft.com/office/drawing/2014/main" id="{4A0113D8-6810-32EA-8D45-452B86B275FC}"/>
              </a:ext>
            </a:extLst>
          </p:cNvPr>
          <p:cNvSpPr txBox="1">
            <a:spLocks/>
          </p:cNvSpPr>
          <p:nvPr/>
        </p:nvSpPr>
        <p:spPr>
          <a:xfrm>
            <a:off x="1440000" y="4320000"/>
            <a:ext cx="86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150" tIns="44050" rIns="88150" bIns="44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  <a:defRPr sz="2800" b="0" i="0" u="none" strike="noStrike" cap="none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Microsoft JhengHe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/>
            <a:r>
              <a:rPr lang="zh-TW" altLang="en-US" sz="2400" dirty="0"/>
              <a:t>數位科技處</a:t>
            </a:r>
          </a:p>
        </p:txBody>
      </p:sp>
    </p:spTree>
    <p:extLst>
      <p:ext uri="{BB962C8B-B14F-4D97-AF65-F5344CB8AC3E}">
        <p14:creationId xmlns:p14="http://schemas.microsoft.com/office/powerpoint/2010/main" val="954379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5C38-D02D-3DCC-B3F9-015AF820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992B5F3-2289-BFEA-73BF-991D7A95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3</a:t>
            </a:r>
            <a:r>
              <a:rPr lang="zh-TW" altLang="en-US" dirty="0"/>
              <a:t>：改善既有規格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020F1F3-12FB-AF56-E24F-4EB2979FB818}"/>
              </a:ext>
            </a:extLst>
          </p:cNvPr>
          <p:cNvCxnSpPr>
            <a:cxnSpLocks/>
          </p:cNvCxnSpPr>
          <p:nvPr/>
        </p:nvCxnSpPr>
        <p:spPr>
          <a:xfrm>
            <a:off x="720244" y="3240087"/>
            <a:ext cx="1008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8E27516-972B-4BF0-A4A9-C70D2962C76C}"/>
              </a:ext>
            </a:extLst>
          </p:cNvPr>
          <p:cNvGrpSpPr/>
          <p:nvPr/>
        </p:nvGrpSpPr>
        <p:grpSpPr>
          <a:xfrm>
            <a:off x="1645443" y="2953225"/>
            <a:ext cx="8229600" cy="547200"/>
            <a:chOff x="1515977" y="2968574"/>
            <a:chExt cx="8229144" cy="54454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A5A16B6-C8D7-F42E-081D-0251BFA66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5977" y="2973114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1</a:t>
              </a:r>
              <a:endParaRPr kumimoji="1" lang="zh-TW" altLang="en-US" sz="2800" dirty="0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F3EC35C4-A60B-C330-2FA2-3917148D29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9025" y="2968574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2</a:t>
              </a:r>
              <a:endParaRPr kumimoji="1" lang="zh-TW" altLang="en-US" sz="2800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DBA09B6B-B66F-FA5C-07A4-9C52E6D83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42073" y="2970087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3</a:t>
              </a:r>
              <a:endParaRPr kumimoji="1" lang="zh-TW" altLang="en-US" sz="2800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6658D6E-5CD6-C11C-92FD-A7A7C8B083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5121" y="2971600"/>
              <a:ext cx="540000" cy="5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/>
                <a:t>4</a:t>
              </a:r>
              <a:endParaRPr kumimoji="1"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ABA679-D224-A9F6-B348-413D5B723CAF}"/>
              </a:ext>
            </a:extLst>
          </p:cNvPr>
          <p:cNvSpPr txBox="1"/>
          <p:nvPr/>
        </p:nvSpPr>
        <p:spPr>
          <a:xfrm>
            <a:off x="925458" y="3786424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Clarify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解決現有歧義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clarify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A478FC-F2AA-DA4E-7D80-65DACF3E668D}"/>
              </a:ext>
            </a:extLst>
          </p:cNvPr>
          <p:cNvSpPr txBox="1"/>
          <p:nvPr/>
        </p:nvSpPr>
        <p:spPr>
          <a:xfrm>
            <a:off x="3488648" y="3796632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Plan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重新生成設計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B56699-1FEF-F635-EE69-1D4CDE492486}"/>
              </a:ext>
            </a:extLst>
          </p:cNvPr>
          <p:cNvSpPr txBox="1"/>
          <p:nvPr/>
        </p:nvSpPr>
        <p:spPr>
          <a:xfrm>
            <a:off x="6051838" y="379663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Tasks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重新生成任務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E535A0-79B4-80B8-D86E-FD22A85D70BB}"/>
              </a:ext>
            </a:extLst>
          </p:cNvPr>
          <p:cNvSpPr txBox="1"/>
          <p:nvPr/>
        </p:nvSpPr>
        <p:spPr>
          <a:xfrm>
            <a:off x="8615028" y="3786424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Analyze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檢查一致性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/analyze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E6A49C-E4B0-013F-8E75-98C21D305974}"/>
              </a:ext>
            </a:extLst>
          </p:cNvPr>
          <p:cNvSpPr txBox="1"/>
          <p:nvPr/>
        </p:nvSpPr>
        <p:spPr>
          <a:xfrm>
            <a:off x="2108358" y="2037557"/>
            <a:ext cx="730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系統化的檢視與改善流程，確保規格持續保持清晰、一致且可執行。</a:t>
            </a:r>
          </a:p>
        </p:txBody>
      </p:sp>
    </p:spTree>
    <p:extLst>
      <p:ext uri="{BB962C8B-B14F-4D97-AF65-F5344CB8AC3E}">
        <p14:creationId xmlns:p14="http://schemas.microsoft.com/office/powerpoint/2010/main" val="91451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C3BD-2F41-5A8D-AA5C-B1B7F38B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F2D08BE-2F9D-125F-9343-3C9B40D8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4</a:t>
            </a:r>
            <a:r>
              <a:rPr lang="zh-TW" altLang="en-US" dirty="0"/>
              <a:t>：建立檢查清單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677DF76-3E15-68AA-E73B-55ED12FCD2F8}"/>
              </a:ext>
            </a:extLst>
          </p:cNvPr>
          <p:cNvCxnSpPr>
            <a:cxnSpLocks/>
          </p:cNvCxnSpPr>
          <p:nvPr/>
        </p:nvCxnSpPr>
        <p:spPr>
          <a:xfrm>
            <a:off x="563833" y="2372328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B4F036DE-F6A7-E740-28F8-67ADEA299257}"/>
              </a:ext>
            </a:extLst>
          </p:cNvPr>
          <p:cNvSpPr>
            <a:spLocks noChangeAspect="1"/>
          </p:cNvSpPr>
          <p:nvPr/>
        </p:nvSpPr>
        <p:spPr>
          <a:xfrm>
            <a:off x="1428872" y="2149136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64DE4-44C2-EB85-B013-5822080F1C38}"/>
              </a:ext>
            </a:extLst>
          </p:cNvPr>
          <p:cNvSpPr txBox="1"/>
          <p:nvPr/>
        </p:nvSpPr>
        <p:spPr>
          <a:xfrm>
            <a:off x="653834" y="2665506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pic>
        <p:nvPicPr>
          <p:cNvPr id="8" name="圖片 7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3735EC0F-002A-2E32-0E70-1D78BA8B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08" y="989964"/>
            <a:ext cx="4501747" cy="504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F04357-83AB-B4D3-4D10-DEBCFD6343AD}"/>
              </a:ext>
            </a:extLst>
          </p:cNvPr>
          <p:cNvSpPr txBox="1"/>
          <p:nvPr/>
        </p:nvSpPr>
        <p:spPr>
          <a:xfrm>
            <a:off x="2092180" y="2696283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安全需求檢查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460EAEB-D2D2-1DEE-A6F3-9C9BF85E4D0F}"/>
              </a:ext>
            </a:extLst>
          </p:cNvPr>
          <p:cNvCxnSpPr>
            <a:cxnSpLocks/>
          </p:cNvCxnSpPr>
          <p:nvPr/>
        </p:nvCxnSpPr>
        <p:spPr>
          <a:xfrm>
            <a:off x="563833" y="3547917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C5241B04-11D3-4330-EB4E-544EEA70E3E8}"/>
              </a:ext>
            </a:extLst>
          </p:cNvPr>
          <p:cNvSpPr>
            <a:spLocks noChangeAspect="1"/>
          </p:cNvSpPr>
          <p:nvPr/>
        </p:nvSpPr>
        <p:spPr>
          <a:xfrm>
            <a:off x="1428872" y="3324725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AD363C-DC96-BEF6-2888-9B2010571F00}"/>
              </a:ext>
            </a:extLst>
          </p:cNvPr>
          <p:cNvSpPr txBox="1"/>
          <p:nvPr/>
        </p:nvSpPr>
        <p:spPr>
          <a:xfrm>
            <a:off x="653834" y="3841095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2C6B028-A706-4BDD-046F-E241BF524161}"/>
              </a:ext>
            </a:extLst>
          </p:cNvPr>
          <p:cNvSpPr txBox="1"/>
          <p:nvPr/>
        </p:nvSpPr>
        <p:spPr>
          <a:xfrm>
            <a:off x="2092180" y="3871872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"API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合約檢查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CAC29FD-0657-659C-198F-6C0F046C82F6}"/>
              </a:ext>
            </a:extLst>
          </p:cNvPr>
          <p:cNvCxnSpPr>
            <a:cxnSpLocks/>
          </p:cNvCxnSpPr>
          <p:nvPr/>
        </p:nvCxnSpPr>
        <p:spPr>
          <a:xfrm>
            <a:off x="563833" y="4694595"/>
            <a:ext cx="45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20631B80-5144-F2E5-4CEB-7BC2FA6BE4B8}"/>
              </a:ext>
            </a:extLst>
          </p:cNvPr>
          <p:cNvSpPr>
            <a:spLocks noChangeAspect="1"/>
          </p:cNvSpPr>
          <p:nvPr/>
        </p:nvSpPr>
        <p:spPr>
          <a:xfrm>
            <a:off x="1428872" y="4471403"/>
            <a:ext cx="429924" cy="432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8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33B5787-81AD-C492-1B32-AE72ABBB9BD7}"/>
              </a:ext>
            </a:extLst>
          </p:cNvPr>
          <p:cNvSpPr txBox="1"/>
          <p:nvPr/>
        </p:nvSpPr>
        <p:spPr>
          <a:xfrm>
            <a:off x="653834" y="4987773"/>
            <a:ext cx="198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b="1" dirty="0">
                <a:solidFill>
                  <a:schemeClr val="bg2"/>
                </a:solidFill>
              </a:rPr>
              <a:t>Checklist</a:t>
            </a:r>
            <a:endParaRPr kumimoji="1" lang="en-US" altLang="zh-TW" sz="1800" b="1" dirty="0">
              <a:solidFill>
                <a:schemeClr val="bg2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AF7A146-1221-840A-D7D1-3BC4B5114164}"/>
              </a:ext>
            </a:extLst>
          </p:cNvPr>
          <p:cNvSpPr txBox="1"/>
          <p:nvPr/>
        </p:nvSpPr>
        <p:spPr>
          <a:xfrm>
            <a:off x="2092180" y="5018550"/>
            <a:ext cx="2575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/checklist "</a:t>
            </a:r>
            <a:r>
              <a:rPr kumimoji="1" lang="zh-TW" alt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性能需求檢查</a:t>
            </a:r>
            <a:r>
              <a:rPr kumimoji="1" lang="en-US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9A2CA9E-310D-7769-2361-B24BC3C42F3B}"/>
              </a:ext>
            </a:extLst>
          </p:cNvPr>
          <p:cNvSpPr txBox="1"/>
          <p:nvPr/>
        </p:nvSpPr>
        <p:spPr>
          <a:xfrm>
            <a:off x="-120003" y="1353988"/>
            <a:ext cx="6070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/>
              <a:t>可同時進行，各自生成獨立的檢查清單。</a:t>
            </a:r>
          </a:p>
        </p:txBody>
      </p:sp>
    </p:spTree>
    <p:extLst>
      <p:ext uri="{BB962C8B-B14F-4D97-AF65-F5344CB8AC3E}">
        <p14:creationId xmlns:p14="http://schemas.microsoft.com/office/powerpoint/2010/main" val="395806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CB9B7B0-D293-483D-9776-E4F349FA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工作流程總結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48B00AD-F47B-0555-CAD0-A8242B9E0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778187"/>
              </p:ext>
            </p:extLst>
          </p:nvPr>
        </p:nvGraphicFramePr>
        <p:xfrm>
          <a:off x="357712" y="912142"/>
          <a:ext cx="10805061" cy="5040000"/>
        </p:xfrm>
        <a:graphic>
          <a:graphicData uri="http://schemas.openxmlformats.org/drawingml/2006/table">
            <a:tbl>
              <a:tblPr>
                <a:tableStyleId>{91DB7C30-2B5D-4D34-8F22-85940E495A18}</a:tableStyleId>
              </a:tblPr>
              <a:tblGrid>
                <a:gridCol w="1614354">
                  <a:extLst>
                    <a:ext uri="{9D8B030D-6E8A-4147-A177-3AD203B41FA5}">
                      <a16:colId xmlns:a16="http://schemas.microsoft.com/office/drawing/2014/main" val="3692344189"/>
                    </a:ext>
                  </a:extLst>
                </a:gridCol>
                <a:gridCol w="2152473">
                  <a:extLst>
                    <a:ext uri="{9D8B030D-6E8A-4147-A177-3AD203B41FA5}">
                      <a16:colId xmlns:a16="http://schemas.microsoft.com/office/drawing/2014/main" val="19114214"/>
                    </a:ext>
                  </a:extLst>
                </a:gridCol>
                <a:gridCol w="4304945">
                  <a:extLst>
                    <a:ext uri="{9D8B030D-6E8A-4147-A177-3AD203B41FA5}">
                      <a16:colId xmlns:a16="http://schemas.microsoft.com/office/drawing/2014/main" val="1510401267"/>
                    </a:ext>
                  </a:extLst>
                </a:gridCol>
                <a:gridCol w="2733289">
                  <a:extLst>
                    <a:ext uri="{9D8B030D-6E8A-4147-A177-3AD203B41FA5}">
                      <a16:colId xmlns:a16="http://schemas.microsoft.com/office/drawing/2014/main" val="1763964575"/>
                    </a:ext>
                  </a:extLst>
                </a:gridCol>
              </a:tblGrid>
              <a:tr h="358268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階段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指令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目的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主要產出</a:t>
                      </a: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891652354"/>
                  </a:ext>
                </a:extLst>
              </a:tr>
              <a:tr h="809030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🟦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原則定義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constitution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建立專案的核心原則：架構風格、品質要求、資料規範、</a:t>
                      </a:r>
                      <a:r>
                        <a:rPr lang="en" sz="1400" b="0" dirty="0"/>
                        <a:t>AI </a:t>
                      </a:r>
                      <a:r>
                        <a:rPr lang="zh-TW" altLang="en-US" sz="1400" b="0" dirty="0"/>
                        <a:t>生成守則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constitution.md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3996662861"/>
                  </a:ext>
                </a:extLst>
              </a:tr>
              <a:tr h="809030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🟩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需求描述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specify</a:t>
                      </a:r>
                      <a:r>
                        <a:rPr lang="en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→ </a:t>
                      </a:r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clarify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使用自然語言描述需求，並透過 </a:t>
                      </a:r>
                      <a:r>
                        <a:rPr lang="en" sz="1400" b="0" dirty="0"/>
                        <a:t>clarify </a:t>
                      </a:r>
                      <a:r>
                        <a:rPr lang="zh-TW" altLang="en-US" sz="1400" b="0" dirty="0"/>
                        <a:t>補齊模糊或缺漏的內容，形成完整規格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73344124"/>
                  </a:ext>
                </a:extLst>
              </a:tr>
              <a:tr h="872549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🟧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技術規劃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plan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根據 </a:t>
                      </a:r>
                      <a:r>
                        <a:rPr lang="en" sz="1400" b="0" dirty="0"/>
                        <a:t>spec </a:t>
                      </a:r>
                      <a:r>
                        <a:rPr lang="zh-TW" altLang="en-US" sz="1400" b="0" dirty="0"/>
                        <a:t>與 </a:t>
                      </a:r>
                      <a:r>
                        <a:rPr lang="en" sz="1400" b="0" dirty="0"/>
                        <a:t>constitution </a:t>
                      </a:r>
                      <a:r>
                        <a:rPr lang="zh-TW" altLang="en-US" sz="1400" b="0" dirty="0"/>
                        <a:t>產生技術方案、資料模型、介面契約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plan.md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r>
                        <a:rPr lang="en" altLang="zh-TW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data-</a:t>
                      </a: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model.md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b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</a:br>
                      <a:r>
                        <a:rPr lang="en" altLang="zh-TW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contracts/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research.md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br>
                        <a:rPr lang="en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Arial"/>
                          <a:cs typeface="Consolas" panose="020B0609020204030204" pitchFamily="49" charset="0"/>
                          <a:sym typeface="Arial"/>
                        </a:rPr>
                      </a:br>
                      <a:r>
                        <a:rPr lang="en" altLang="zh-TW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quickstart.md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628450101"/>
                  </a:ext>
                </a:extLst>
              </a:tr>
              <a:tr h="573063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🟨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任務拆解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tasks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把設計計畫拆成可執行任務與完成條件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 err="1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tasks.md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4289297537"/>
                  </a:ext>
                </a:extLst>
              </a:tr>
              <a:tr h="1044997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🟪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品質檢查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analyze</a:t>
                      </a:r>
                      <a:r>
                        <a:rPr lang="zh-TW" altLang="en-US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 </a:t>
                      </a:r>
                      <a:r>
                        <a:rPr lang="en" altLang="zh-TW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checklist</a:t>
                      </a:r>
                      <a:endParaRPr lang="en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" sz="1400" b="0" dirty="0"/>
                        <a:t>analyze：</a:t>
                      </a:r>
                      <a:r>
                        <a:rPr lang="zh-TW" altLang="en-US" sz="1400" b="0" dirty="0"/>
                        <a:t>檢查 </a:t>
                      </a:r>
                      <a:r>
                        <a:rPr lang="en" sz="1400" b="0" dirty="0"/>
                        <a:t>spec/plan/tasks </a:t>
                      </a:r>
                      <a:r>
                        <a:rPr lang="zh-TW" altLang="en-US" sz="1400" b="0" dirty="0"/>
                        <a:t>的一致性與完整性</a:t>
                      </a:r>
                      <a:endParaRPr lang="en-US" altLang="zh-TW" sz="1400" b="0" dirty="0"/>
                    </a:p>
                    <a:p>
                      <a:pPr algn="just"/>
                      <a:r>
                        <a:rPr lang="en" altLang="zh-TW" sz="1400" b="0" dirty="0"/>
                        <a:t>checklist：</a:t>
                      </a:r>
                      <a:r>
                        <a:rPr lang="zh-TW" altLang="en-US" sz="1400" b="0" dirty="0"/>
                        <a:t>產生領域檢查清單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分析報告</a:t>
                      </a:r>
                      <a:r>
                        <a:rPr lang="zh-TW" alt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  <a:sym typeface="Arial"/>
                        </a:rPr>
                        <a:t>、</a:t>
                      </a:r>
                      <a:endParaRPr lang="en" sz="14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checklists/[domain].md</a:t>
                      </a:r>
                      <a:endParaRPr lang="zh-TW" altLang="en-US" sz="1400" b="0" dirty="0"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34643551"/>
                  </a:ext>
                </a:extLst>
              </a:tr>
              <a:tr h="573063"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🟥 </a:t>
                      </a:r>
                      <a:r>
                        <a:rPr lang="en-US" altLang="zh-TW" sz="1400" b="0" dirty="0"/>
                        <a:t> </a:t>
                      </a:r>
                      <a:r>
                        <a:rPr lang="zh-TW" altLang="en-US" sz="1400" b="0" dirty="0"/>
                        <a:t>功能實作</a:t>
                      </a:r>
                      <a:endParaRPr lang="en" sz="1400" b="0" dirty="0"/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implement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400" b="0" dirty="0"/>
                        <a:t>根據任務逐步生成程式碼與功能</a:t>
                      </a:r>
                    </a:p>
                  </a:txBody>
                  <a:tcPr marL="83911" marR="83911" marT="41955" marB="41955"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/>
                        <a:t>程式碼</a:t>
                      </a:r>
                    </a:p>
                  </a:txBody>
                  <a:tcPr marL="83911" marR="83911" marT="41955" marB="41955" anchor="ctr"/>
                </a:tc>
                <a:extLst>
                  <a:ext uri="{0D108BD9-81ED-4DB2-BD59-A6C34878D82A}">
                    <a16:rowId xmlns:a16="http://schemas.microsoft.com/office/drawing/2014/main" val="1316747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05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BD104-E5D3-C17C-7EEF-5FF9EF88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最佳實踐建議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8D5D903-9A2B-2F44-BB2B-2DE68477421E}"/>
              </a:ext>
            </a:extLst>
          </p:cNvPr>
          <p:cNvSpPr/>
          <p:nvPr/>
        </p:nvSpPr>
        <p:spPr>
          <a:xfrm>
            <a:off x="955962" y="1800087"/>
            <a:ext cx="4320000" cy="336146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推薦做法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執行完整流程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</a:t>
            </a:r>
            <a:r>
              <a:rPr kumimoji="1" lang="zh-TW" alt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Clarify → Plan → Tasks → Analyze →</a:t>
            </a:r>
            <a:r>
              <a:rPr kumimoji="1" lang="zh-TW" altLang="en-US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TW" sz="1600" spc="-1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endParaRPr kumimoji="1" lang="en-US" altLang="zh-TW" sz="1600" spc="-1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憲章優先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：在專案早期定義和維護憲章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漸進澄清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：回答澄清問題時考慮優先級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分析驗證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：實作前分析，確保一致性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C5433005-4538-9ABE-2E9B-B671726B5F3C}"/>
              </a:ext>
            </a:extLst>
          </p:cNvPr>
          <p:cNvSpPr/>
          <p:nvPr/>
        </p:nvSpPr>
        <p:spPr>
          <a:xfrm>
            <a:off x="6244526" y="1812937"/>
            <a:ext cx="4320000" cy="3348609"/>
          </a:xfrm>
          <a:prstGeom prst="roundRect">
            <a:avLst>
              <a:gd name="adj" fmla="val 7142"/>
            </a:avLst>
          </a:prstGeom>
          <a:ln>
            <a:solidFill>
              <a:srgbClr val="FDA4A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避免做法</a:t>
            </a:r>
            <a:endParaRPr kumimoji="1" lang="en-US" altLang="zh-TW" sz="2000" dirty="0">
              <a:solidFill>
                <a:srgbClr val="F43F5E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跳過澄清</a:t>
            </a:r>
            <a:r>
              <a:rPr kumimoji="1" lang="zh-TW" altLang="en" sz="1600" dirty="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風險顯著增加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忽視分析結果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：可能導致後期返工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同時修改多個文件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：很難追蹤變更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將檢查清單與規格混合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：有不同的用途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在實作中改變需求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：應該回到規格階段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EBE0ABAB-F14D-5BD1-8891-7C65F8DE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2227" y="2060087"/>
            <a:ext cx="360000" cy="36000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6EA2917E-0736-ACAE-2BB5-38572AF03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6122" y="206008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04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83B1A-891A-1B59-EC07-1F5BD142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開發者的角色轉變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802F36-1158-CE63-AF69-A95333E003A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0567" y="1283764"/>
            <a:ext cx="5260934" cy="3912645"/>
          </a:xfrm>
          <a:prstGeom prst="rect">
            <a:avLst/>
          </a:prstGeom>
        </p:spPr>
        <p:txBody>
          <a:bodyPr/>
          <a:lstStyle/>
          <a:p>
            <a:pPr marL="36000" indent="0">
              <a:spcAft>
                <a:spcPts val="2400"/>
              </a:spcAft>
              <a:buNone/>
            </a:pPr>
            <a:r>
              <a:rPr kumimoji="1" lang="zh-TW" altLang="en-US" sz="2000" b="1" dirty="0"/>
              <a:t>從 </a:t>
            </a:r>
            <a:r>
              <a:rPr kumimoji="1" lang="en-US" altLang="zh-TW" sz="2000" b="1" dirty="0"/>
              <a:t>Coder </a:t>
            </a:r>
            <a:r>
              <a:rPr kumimoji="1" lang="zh-TW" altLang="en-US" sz="2000" b="1" dirty="0"/>
              <a:t>到 </a:t>
            </a:r>
            <a:r>
              <a:rPr kumimoji="1" lang="en" altLang="zh-TW" sz="2000" b="1" dirty="0"/>
              <a:t>Architect</a:t>
            </a:r>
            <a:endParaRPr lang="en-US" altLang="zh-TW" sz="1800" dirty="0"/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在使用 </a:t>
            </a:r>
            <a:r>
              <a:rPr lang="en" altLang="zh-TW" sz="1800" dirty="0">
                <a:solidFill>
                  <a:schemeClr val="tx1"/>
                </a:solidFill>
              </a:rPr>
              <a:t>Spec Kit </a:t>
            </a:r>
            <a:r>
              <a:rPr lang="zh-TW" altLang="en-US" sz="1800" dirty="0">
                <a:solidFill>
                  <a:schemeClr val="tx1"/>
                </a:solidFill>
              </a:rPr>
              <a:t>的過程中，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開發者不再是逐行寫碼的「打字員」，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</a:rPr>
              <a:t>而是晉升為「架構師」與「審核者」。</a:t>
            </a:r>
            <a:endParaRPr lang="en-US" altLang="zh-TW" sz="1800" dirty="0">
              <a:solidFill>
                <a:schemeClr val="tx1"/>
              </a:solidFill>
            </a:endParaRPr>
          </a:p>
          <a:p>
            <a:pPr marL="36000" indent="0">
              <a:spcAft>
                <a:spcPts val="1200"/>
              </a:spcAft>
              <a:buNone/>
            </a:pP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審核規格</a:t>
            </a:r>
            <a:r>
              <a:rPr lang="zh-TW" altLang="en-US" sz="1800" dirty="0"/>
              <a:t>：確保 </a:t>
            </a:r>
            <a:r>
              <a:rPr lang="en-US" altLang="zh-TW" sz="1800" dirty="0"/>
              <a:t>AI </a:t>
            </a:r>
            <a:r>
              <a:rPr lang="zh-TW" altLang="en-US" sz="1800" dirty="0"/>
              <a:t>理解正確的業務邏輯</a:t>
            </a: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審核計畫</a:t>
            </a:r>
            <a:r>
              <a:rPr lang="zh-TW" altLang="en-US" sz="1800" dirty="0"/>
              <a:t>：確保技術選型符合憲章</a:t>
            </a:r>
            <a:endParaRPr lang="en-US" altLang="zh-TW" sz="18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800" b="1" dirty="0"/>
              <a:t>修正航道</a:t>
            </a:r>
            <a:r>
              <a:rPr lang="zh-TW" altLang="en-US" sz="1800" dirty="0"/>
              <a:t>：在生成程式碼前發現設計漏洞</a:t>
            </a:r>
            <a:endParaRPr lang="en-US" altLang="zh-TW" sz="1800" dirty="0"/>
          </a:p>
          <a:p>
            <a:pPr>
              <a:spcAft>
                <a:spcPts val="1200"/>
              </a:spcAft>
            </a:pPr>
            <a:endParaRPr kumimoji="1" lang="en-US" altLang="zh-TW" sz="1800" dirty="0"/>
          </a:p>
          <a:p>
            <a:pPr>
              <a:spcAft>
                <a:spcPts val="1200"/>
              </a:spcAft>
            </a:pPr>
            <a:endParaRPr kumimoji="1" lang="en-US" altLang="zh-TW" sz="1400" dirty="0"/>
          </a:p>
          <a:p>
            <a:pPr>
              <a:spcAft>
                <a:spcPts val="1200"/>
              </a:spcAft>
            </a:pPr>
            <a:endParaRPr lang="zh-TW" altLang="en-US" sz="1800" dirty="0"/>
          </a:p>
        </p:txBody>
      </p:sp>
      <p:pic>
        <p:nvPicPr>
          <p:cNvPr id="7" name="圖片 6" descr="一張含有 卡通, 圖書, 傢俱, 人的臉孔 的圖片&#10;&#10;AI 產生的內容可能不正確。">
            <a:extLst>
              <a:ext uri="{FF2B5EF4-FFF2-40B4-BE49-F238E27FC236}">
                <a16:creationId xmlns:a16="http://schemas.microsoft.com/office/drawing/2014/main" id="{49A7CA2B-78B3-577A-33D9-2060A3120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89" y="1486443"/>
            <a:ext cx="5260933" cy="35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4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0F3EC-1DFE-D611-CF4D-89E6D290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 Kit </a:t>
            </a:r>
            <a:r>
              <a:rPr kumimoji="1" lang="zh-TW" altLang="en-US" dirty="0"/>
              <a:t>團隊開發協作模式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1E8F13-45F1-2AEA-AC49-0317215F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17" y="816059"/>
            <a:ext cx="9461251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FA898-9AA9-19F9-AA7F-74CD5D85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結語：導入觀點與實戰分享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F13B1BD-50D4-DC5E-E294-A0DE0508F598}"/>
              </a:ext>
            </a:extLst>
          </p:cNvPr>
          <p:cNvSpPr/>
          <p:nvPr/>
        </p:nvSpPr>
        <p:spPr>
          <a:xfrm>
            <a:off x="955962" y="1800087"/>
            <a:ext cx="4320000" cy="336146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優點（</a:t>
            </a: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Pros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文件即代碼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：專案結束時，你已經擁有了完整的技術文件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減少幻覺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：透過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的約束，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較少憑空捏造不存在的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新人友善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：新成員閱讀 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比閱讀程式原始碼更容易理解系統全貌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11C6284-47DB-3E8C-17DE-AE0573A2F714}"/>
              </a:ext>
            </a:extLst>
          </p:cNvPr>
          <p:cNvSpPr/>
          <p:nvPr/>
        </p:nvSpPr>
        <p:spPr>
          <a:xfrm>
            <a:off x="6244526" y="1812937"/>
            <a:ext cx="4320000" cy="3348609"/>
          </a:xfrm>
          <a:prstGeom prst="roundRect">
            <a:avLst>
              <a:gd name="adj" fmla="val 7142"/>
            </a:avLst>
          </a:prstGeom>
          <a:ln>
            <a:solidFill>
              <a:srgbClr val="FDA4A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      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挑戰（</a:t>
            </a:r>
            <a:r>
              <a:rPr kumimoji="1" lang="en-US" altLang="zh-TW" sz="2200" b="1" dirty="0">
                <a:solidFill>
                  <a:srgbClr val="F43F5E"/>
                </a:solidFill>
                <a:latin typeface="Arial" panose="020B0604020202020204" pitchFamily="34" charset="0"/>
              </a:rPr>
              <a:t>Cons</a:t>
            </a:r>
            <a:r>
              <a:rPr kumimoji="1" lang="zh-TW" altLang="en-US" sz="2200" b="1" dirty="0">
                <a:solidFill>
                  <a:srgbClr val="F43F5E"/>
                </a:solidFill>
                <a:latin typeface="Arial" panose="020B0604020202020204" pitchFamily="34" charset="0"/>
              </a:rPr>
              <a:t>）</a:t>
            </a:r>
            <a:endParaRPr kumimoji="1" lang="en-US" altLang="zh-TW" sz="2000" dirty="0">
              <a:solidFill>
                <a:srgbClr val="F43F5E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前期時間成本高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：對於「改一行字」的小任務，跑完整流程顯得繁瑣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b="1" dirty="0">
                <a:solidFill>
                  <a:schemeClr val="tx1"/>
                </a:solidFill>
                <a:latin typeface="Arial" panose="020B0604020202020204" pitchFamily="34" charset="0"/>
              </a:rPr>
              <a:t>Token </a:t>
            </a: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消耗大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：上下文變長，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API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成本增加，同時倚賴高階模型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思維轉換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：開發者需要習慣「寫文件」而非「寫程式碼」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168C4CF7-72D6-81F7-DA2B-9E2E08F35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678" y="2036023"/>
            <a:ext cx="360000" cy="36000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9C5B6EBB-7740-59AB-7F27-7A24F9CB5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5344" y="203602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5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D23EAA4-2BCC-2228-6582-E1821377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相關連結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8A9BF79-4366-4C1E-5A6D-98A7F560A57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TW" sz="1800" b="1" dirty="0"/>
              <a:t>Spec Kit</a:t>
            </a:r>
          </a:p>
          <a:p>
            <a:pPr lvl="1"/>
            <a:r>
              <a:rPr lang="en" altLang="zh-TW" sz="1600" dirty="0">
                <a:hlinkClick r:id="rId3"/>
              </a:rPr>
              <a:t>https://github.com/github/spec-kit</a:t>
            </a:r>
            <a:endParaRPr lang="en" altLang="zh-TW" sz="1600" dirty="0"/>
          </a:p>
          <a:p>
            <a:pPr lvl="1"/>
            <a:r>
              <a:rPr lang="en-US" altLang="zh-TW" sz="1600" dirty="0"/>
              <a:t>Spec Kit </a:t>
            </a:r>
            <a:r>
              <a:rPr lang="zh-TW" altLang="en-US" sz="1600" dirty="0"/>
              <a:t>在 </a:t>
            </a:r>
            <a:r>
              <a:rPr lang="en-US" altLang="zh-TW" sz="1600" dirty="0" err="1"/>
              <a:t>Github</a:t>
            </a:r>
            <a:r>
              <a:rPr lang="en-US" altLang="zh-TW" sz="1600" dirty="0"/>
              <a:t> </a:t>
            </a:r>
            <a:r>
              <a:rPr lang="zh-TW" altLang="en-US" sz="1600" dirty="0"/>
              <a:t>的官方 </a:t>
            </a:r>
            <a:r>
              <a:rPr lang="en-US" altLang="zh-TW" sz="1600" dirty="0"/>
              <a:t>Repo</a:t>
            </a:r>
          </a:p>
          <a:p>
            <a:pPr lvl="1"/>
            <a:endParaRPr lang="en-US" altLang="zh-TW" sz="1600" dirty="0"/>
          </a:p>
          <a:p>
            <a:r>
              <a:rPr lang="en-US" altLang="zh-TW" sz="1800" b="1" dirty="0"/>
              <a:t>The ONLY guide you'll need for GitHub Spec Kit</a:t>
            </a:r>
          </a:p>
          <a:p>
            <a:pPr lvl="1"/>
            <a:r>
              <a:rPr lang="en" altLang="zh-TW" sz="1600" dirty="0">
                <a:hlinkClick r:id="rId4"/>
              </a:rPr>
              <a:t>https://www.youtube.com/watch?v=a9eR1xsfvHg</a:t>
            </a:r>
            <a:endParaRPr lang="en" altLang="zh-TW" sz="1600" dirty="0"/>
          </a:p>
          <a:p>
            <a:pPr lvl="1"/>
            <a:r>
              <a:rPr lang="zh-TW" altLang="en-US" sz="1600" dirty="0"/>
              <a:t>介紹 </a:t>
            </a:r>
            <a:r>
              <a:rPr lang="en-US" altLang="zh-TW" sz="1600" dirty="0"/>
              <a:t>Spec Kit </a:t>
            </a:r>
            <a:r>
              <a:rPr lang="zh-TW" altLang="en-US" sz="1600" dirty="0"/>
              <a:t>的基本操作流程</a:t>
            </a:r>
            <a:endParaRPr lang="en" altLang="zh-TW" sz="1600" dirty="0"/>
          </a:p>
          <a:p>
            <a:pPr lvl="1"/>
            <a:endParaRPr lang="en" altLang="zh-TW" sz="1600" dirty="0"/>
          </a:p>
          <a:p>
            <a:r>
              <a:rPr lang="en" altLang="zh-TW" sz="1800" b="1" dirty="0"/>
              <a:t>Using GitHub Spec Kit with your EXISTING PROJECTS</a:t>
            </a:r>
          </a:p>
          <a:p>
            <a:pPr lvl="1"/>
            <a:r>
              <a:rPr lang="en" altLang="zh-TW" sz="1600" dirty="0">
                <a:hlinkClick r:id="rId5"/>
              </a:rPr>
              <a:t>https://www.youtube.com/watch?v=SGHIQTsPzuY</a:t>
            </a:r>
            <a:endParaRPr lang="en" altLang="zh-TW" sz="1600" dirty="0"/>
          </a:p>
          <a:p>
            <a:pPr lvl="1"/>
            <a:r>
              <a:rPr lang="zh-TW" altLang="en-US" sz="1600" dirty="0"/>
              <a:t>介紹如何將 </a:t>
            </a:r>
            <a:r>
              <a:rPr lang="en-US" altLang="zh-TW" sz="1600" dirty="0"/>
              <a:t>Spec Kit </a:t>
            </a:r>
            <a:r>
              <a:rPr lang="zh-TW" altLang="en-US" sz="1600" dirty="0"/>
              <a:t>整合至現有專案</a:t>
            </a:r>
            <a:endParaRPr lang="en" altLang="zh-TW" sz="1600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12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44C9BB7D-6984-2B05-EAEB-7749282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8C40CDC-7A04-6357-BDBE-51C02686DD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24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A0F1-EFA7-0354-096C-29F12B3E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附件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78B39D-BA09-053D-9E9D-247613E3EB5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66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57A7-F641-625F-CF79-552CFC1D5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2C74ADDE-7345-0016-D650-7A5C9DF1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Vibe Coding</a:t>
            </a:r>
            <a:r>
              <a:rPr lang="zh-TW" altLang="en-US" dirty="0"/>
              <a:t>：憑感覺寫程式的挑戰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358712-03B0-7FE1-FF1E-4FC8940E7A93}"/>
              </a:ext>
            </a:extLst>
          </p:cNvPr>
          <p:cNvSpPr txBox="1"/>
          <p:nvPr/>
        </p:nvSpPr>
        <p:spPr>
          <a:xfrm>
            <a:off x="360000" y="1440000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 dirty="0"/>
              <a:t>隨著 </a:t>
            </a:r>
            <a:r>
              <a:rPr kumimoji="1" lang="en-US" altLang="zh-TW" sz="1800" dirty="0"/>
              <a:t>AI </a:t>
            </a:r>
            <a:r>
              <a:rPr kumimoji="1" lang="zh-TW" altLang="en-US" sz="1800" dirty="0"/>
              <a:t>輔助開發的普及，我們面臨新的問題：</a:t>
            </a:r>
            <a:endParaRPr kumimoji="1" lang="en-US" altLang="zh-TW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3CFC55-7E0E-84C9-33FB-978C307828E7}"/>
              </a:ext>
            </a:extLst>
          </p:cNvPr>
          <p:cNvSpPr txBox="1"/>
          <p:nvPr/>
        </p:nvSpPr>
        <p:spPr>
          <a:xfrm>
            <a:off x="359999" y="4680000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800" dirty="0"/>
              <a:t>因此，我們需要一種更嚴謹的工程化方法。</a:t>
            </a:r>
          </a:p>
        </p:txBody>
      </p:sp>
      <p:pic>
        <p:nvPicPr>
          <p:cNvPr id="9" name="圖片 8" descr="一張含有 電腦, 筆記型電腦, 服裝, 人的臉孔 的圖片&#10;&#10;AI 產生的內容可能不正確。">
            <a:extLst>
              <a:ext uri="{FF2B5EF4-FFF2-40B4-BE49-F238E27FC236}">
                <a16:creationId xmlns:a16="http://schemas.microsoft.com/office/drawing/2014/main" id="{96479679-D415-ACC9-DFEF-9B623B8E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983" y="1440254"/>
            <a:ext cx="3600000" cy="3600000"/>
          </a:xfrm>
          <a:prstGeom prst="rect">
            <a:avLst/>
          </a:prstGeom>
          <a:effectLst/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AB6EF911-9776-17E6-FAB0-01DEE5A140DF}"/>
              </a:ext>
            </a:extLst>
          </p:cNvPr>
          <p:cNvGrpSpPr/>
          <p:nvPr/>
        </p:nvGrpSpPr>
        <p:grpSpPr>
          <a:xfrm>
            <a:off x="536440" y="1980000"/>
            <a:ext cx="6991596" cy="1668727"/>
            <a:chOff x="536440" y="2408415"/>
            <a:chExt cx="6991596" cy="1668727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554FFDD-AD83-76E4-1078-181C9250B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00" y="2668151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1E42B29-DC36-0388-BCCA-211A651BDCDF}"/>
                </a:ext>
              </a:extLst>
            </p:cNvPr>
            <p:cNvSpPr txBox="1"/>
            <p:nvPr/>
          </p:nvSpPr>
          <p:spPr>
            <a:xfrm>
              <a:off x="864000" y="2408415"/>
              <a:ext cx="6664036" cy="1668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缺乏一致性</a:t>
              </a:r>
              <a:r>
                <a:rPr kumimoji="1" lang="zh-TW" altLang="en-US" sz="1800" dirty="0"/>
                <a:t>：相同的 </a:t>
              </a:r>
              <a:r>
                <a:rPr kumimoji="1" lang="en-US" altLang="zh-TW" sz="1800" dirty="0"/>
                <a:t>Prompt</a:t>
              </a:r>
              <a:r>
                <a:rPr kumimoji="1" lang="zh-TW" altLang="en-US" sz="1800" dirty="0"/>
                <a:t>，每次生成的程式碼結構卻不同</a:t>
              </a:r>
              <a:endParaRPr kumimoji="1" lang="en-US" altLang="zh-TW" sz="1800" dirty="0"/>
            </a:p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維護困難</a:t>
              </a:r>
              <a:r>
                <a:rPr kumimoji="1" lang="zh-TW" altLang="en-US" sz="1800" dirty="0"/>
                <a:t>：邏輯隱藏在對話紀錄中，而非文件裡</a:t>
              </a:r>
              <a:endParaRPr kumimoji="1" lang="en-US" altLang="zh-TW" sz="1800" dirty="0"/>
            </a:p>
            <a:p>
              <a:pPr>
                <a:lnSpc>
                  <a:spcPct val="200000"/>
                </a:lnSpc>
              </a:pPr>
              <a:r>
                <a:rPr kumimoji="1" lang="zh-TW" altLang="en-US" sz="1800" b="1" dirty="0"/>
                <a:t>需求迷航</a:t>
              </a:r>
              <a:r>
                <a:rPr kumimoji="1" lang="zh-TW" altLang="en-US" sz="1800" dirty="0"/>
                <a:t>：</a:t>
              </a:r>
              <a:r>
                <a:rPr kumimoji="1" lang="en-US" altLang="zh-TW" sz="1800" dirty="0"/>
                <a:t>AI</a:t>
              </a:r>
              <a:r>
                <a:rPr kumimoji="1" lang="zh-TW" altLang="en-US" sz="1800" dirty="0"/>
                <a:t> 容易在複雜的上下文中，遺忘最初的目標</a:t>
              </a:r>
              <a:endParaRPr kumimoji="1" lang="en-US" altLang="zh-TW" sz="1800" dirty="0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2EABD3E-783D-42BB-ACA0-914B9A25F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0" y="3212148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C8F6EC05-E840-659E-89EE-5D975962C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0" y="3756144"/>
              <a:ext cx="254000" cy="25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836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FCF03-BBE5-724E-782C-5EBF369E6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51B133B-583C-B642-359C-D5A82E9209E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需求描述</a:t>
            </a:r>
            <a:endParaRPr lang="en-US" altLang="zh-TW" b="1" dirty="0"/>
          </a:p>
          <a:p>
            <a:pPr lvl="1">
              <a:spcAft>
                <a:spcPts val="600"/>
              </a:spcAft>
            </a:pPr>
            <a:r>
              <a:rPr lang="zh-TW" altLang="en-US" dirty="0"/>
              <a:t>從用戶的自然語言特性描述（如「實現會員註冊功能」）生成結構化的規格書。</a:t>
            </a:r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解析用戶的功能描述</a:t>
            </a: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提取關鍵概念：參與者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Actors)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動作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Actions)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數據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Data)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約束條件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Constraints)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填充規格書模板，包括：功能性需求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FR)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非功能性需求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NFR)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用戶故事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User Stories)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成功標準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Success Criteria)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邊界情況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Edge Cases)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邊界情況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Edge Cases)</a:t>
            </a:r>
            <a:r>
              <a:rPr lang="zh-TW" altLang="en" b="0" i="0" dirty="0">
                <a:solidFill>
                  <a:srgbClr val="1F2328"/>
                </a:solidFill>
                <a:effectLst/>
                <a:latin typeface="-apple-system"/>
              </a:rPr>
              <a:t>、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假設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Assumptions)</a:t>
            </a: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</a:t>
            </a:r>
            <a:r>
              <a:rPr lang="zh-TW" altLang="en-US" b="1" dirty="0">
                <a:solidFill>
                  <a:srgbClr val="1F2328"/>
                </a:solidFill>
                <a:latin typeface="-apple-system"/>
              </a:rPr>
              <a:t>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556A8FDF-3E16-5519-25DC-01FB5FFE3B3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D71BB8-8C03-7850-1849-CBE4A542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Specify</a:t>
            </a:r>
            <a:r>
              <a:rPr kumimoji="1" lang="zh-TW" altLang="en-US" dirty="0"/>
              <a:t>：需求描述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70E156A-49B7-7C58-EA9B-9EE5570F8340}"/>
              </a:ext>
            </a:extLst>
          </p:cNvPr>
          <p:cNvSpPr txBox="1"/>
          <p:nvPr/>
        </p:nvSpPr>
        <p:spPr>
          <a:xfrm>
            <a:off x="534258" y="4615215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請實現一個會員註冊流程，包括電郵驗證和密碼強度檢查</a:t>
            </a:r>
            <a:endParaRPr kumimoji="1" lang="zh-TW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C51F94-F263-2A49-AEDA-BFF838B95A78}"/>
              </a:ext>
            </a:extLst>
          </p:cNvPr>
          <p:cNvSpPr txBox="1"/>
          <p:nvPr/>
        </p:nvSpPr>
        <p:spPr>
          <a:xfrm>
            <a:off x="534258" y="5493246"/>
            <a:ext cx="51012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完整的規格書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checklists/</a:t>
            </a:r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requirements.md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需求品質檢查清單</a:t>
            </a:r>
            <a:endParaRPr lang="en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圖片 3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E95894A6-E54D-676F-257C-8E389FDA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333" y="900114"/>
            <a:ext cx="4447424" cy="48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24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319D-DBD4-4703-DBAE-136B9D5A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FBF319E9-C5DC-BF96-7900-F29347F3866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澄清規格</a:t>
            </a:r>
            <a:endParaRPr lang="en-US" altLang="zh-TW" b="1" dirty="0"/>
          </a:p>
          <a:p>
            <a:pPr lvl="1">
              <a:spcAft>
                <a:spcPts val="600"/>
              </a:spcAft>
            </a:pPr>
            <a:r>
              <a:rPr lang="zh-TW" altLang="en-US" dirty="0"/>
              <a:t>透過互動式問答識別和解決規格書中的歧義、缺漏和模糊點</a:t>
            </a:r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對規格書進行系統掃描，識別不清楚的部分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生成最多 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5 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個有針對性的澄清問題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逐個提問，用戶逐個回答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即時集成每個回答到規格書中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更新相應的規格書部分（需求、用戶故事、數據模型等）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提交更新並報告覆蓋範圍摘要</a:t>
            </a: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F74EF8A-21FC-F9E6-B48A-1728C05886D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6174DC-A42F-205E-8755-4F15112E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Clarify</a:t>
            </a:r>
            <a:r>
              <a:rPr kumimoji="1" lang="zh-TW" altLang="en-US" dirty="0"/>
              <a:t>：規格澄清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5CE7B1-4595-EB62-0F8B-76FDEE956245}"/>
              </a:ext>
            </a:extLst>
          </p:cNvPr>
          <p:cNvSpPr txBox="1"/>
          <p:nvPr/>
        </p:nvSpPr>
        <p:spPr>
          <a:xfrm>
            <a:off x="534258" y="4111248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speckit.clarify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C0C32EF-354F-D8CF-A110-CE22346EE6EB}"/>
              </a:ext>
            </a:extLst>
          </p:cNvPr>
          <p:cNvSpPr txBox="1"/>
          <p:nvPr/>
        </p:nvSpPr>
        <p:spPr>
          <a:xfrm>
            <a:off x="534258" y="4961642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spec.md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。  </a:t>
            </a:r>
            <a:r>
              <a:rPr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更新需求規格書</a:t>
            </a:r>
            <a:endParaRPr lang="en" altLang="zh-TW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A62ACE-0486-2B62-6C13-FD0746AC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64" y="900114"/>
            <a:ext cx="4492566" cy="50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2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E00E374-C670-AD08-8956-A42B012B78F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技術規劃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根據澄清後的規格書和憲法，生成技術實現計畫和設計文件</a:t>
            </a:r>
            <a:endParaRPr kumimoji="1" lang="en-US" altLang="zh-TW" dirty="0"/>
          </a:p>
          <a:p>
            <a:r>
              <a:rPr kumimoji="1" lang="zh-TW" altLang="en-US" b="1" dirty="0"/>
              <a:t>主要功能</a:t>
            </a:r>
            <a:endParaRPr kumimoji="1" lang="en-US" altLang="zh-TW" b="1" dirty="0"/>
          </a:p>
          <a:p>
            <a:pPr lvl="1"/>
            <a:r>
              <a:rPr kumimoji="1" lang="zh-TW" altLang="en-US" dirty="0"/>
              <a:t>建立技術背景</a:t>
            </a:r>
            <a:r>
              <a:rPr kumimoji="1" lang="zh-TW" altLang="en" dirty="0"/>
              <a:t>：</a:t>
            </a:r>
            <a:r>
              <a:rPr kumimoji="1" lang="zh-TW" altLang="en-US" dirty="0"/>
              <a:t>選擇技術堆疊、架構決策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執行憲章檢查</a:t>
            </a:r>
            <a:r>
              <a:rPr kumimoji="1" lang="zh-TW" altLang="en" dirty="0"/>
              <a:t>：</a:t>
            </a:r>
            <a:r>
              <a:rPr kumimoji="1" lang="zh-TW" altLang="en-US" dirty="0"/>
              <a:t>驗證設計符合原則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生成設計文件：</a:t>
            </a:r>
          </a:p>
          <a:p>
            <a:pPr lvl="2"/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research.md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：技術決策與理由</a:t>
            </a:r>
          </a:p>
          <a:p>
            <a:pPr lvl="2"/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data-</a:t>
            </a:r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model.md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：數據實體與關係</a:t>
            </a:r>
          </a:p>
          <a:p>
            <a:pPr lvl="2"/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contracts/</a:t>
            </a:r>
            <a:r>
              <a:rPr kumimoji="1" lang="en" altLang="zh-TW" sz="1400" dirty="0"/>
              <a:t> </a:t>
            </a:r>
            <a:r>
              <a:rPr kumimoji="1" lang="zh-TW" altLang="en-US" sz="1400" dirty="0"/>
              <a:t>： </a:t>
            </a:r>
            <a:r>
              <a:rPr kumimoji="1" lang="en" altLang="zh-TW" sz="1400" dirty="0"/>
              <a:t>API </a:t>
            </a:r>
            <a:r>
              <a:rPr kumimoji="1" lang="zh-TW" altLang="en-US" sz="1400" dirty="0"/>
              <a:t>規格 </a:t>
            </a:r>
            <a:r>
              <a:rPr kumimoji="1" lang="en-US" altLang="zh-TW" sz="1400" dirty="0"/>
              <a:t>(</a:t>
            </a:r>
            <a:r>
              <a:rPr kumimoji="1" lang="en" altLang="zh-TW" sz="1400" dirty="0" err="1"/>
              <a:t>OpenAPI</a:t>
            </a:r>
            <a:r>
              <a:rPr kumimoji="1" lang="en" altLang="zh-TW" sz="1400" dirty="0"/>
              <a:t>/Graph</a:t>
            </a:r>
            <a:r>
              <a:rPr kumimoji="1" lang="zh-TW" altLang="en-US" sz="1400" dirty="0"/>
              <a:t>Ｑ</a:t>
            </a:r>
            <a:r>
              <a:rPr kumimoji="1" lang="en" altLang="zh-TW" sz="1400" dirty="0"/>
              <a:t>L)</a:t>
            </a:r>
          </a:p>
          <a:p>
            <a:pPr lvl="2">
              <a:spcAft>
                <a:spcPts val="600"/>
              </a:spcAft>
            </a:pPr>
            <a:r>
              <a:rPr kumimoji="1" lang="en" altLang="zh-TW" sz="1400" dirty="0" err="1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quickstart.md</a:t>
            </a:r>
            <a:r>
              <a:rPr kumimoji="1" lang="en" altLang="zh-TW" sz="1400" dirty="0">
                <a:highlight>
                  <a:srgbClr val="ECECEE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TW" altLang="en-US" sz="1400" dirty="0"/>
              <a:t>：整合場景範例</a:t>
            </a:r>
            <a:endParaRPr kumimoji="1" lang="en-US" altLang="zh-TW" sz="1400" dirty="0"/>
          </a:p>
          <a:p>
            <a:pPr>
              <a:spcAft>
                <a:spcPts val="600"/>
              </a:spcAft>
            </a:pP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kumimoji="1" lang="zh-TW" altLang="en-US" sz="1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7AB298-9769-BBCB-FA8D-6A94219FD6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7A7A92C-3C2F-A604-C06C-5A36041F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Plan</a:t>
            </a:r>
            <a:r>
              <a:rPr kumimoji="1" lang="zh-TW" altLang="en-US" dirty="0"/>
              <a:t>：技術規劃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19BA66-3A7B-B5BA-E251-452231CBF4B9}"/>
              </a:ext>
            </a:extLst>
          </p:cNvPr>
          <p:cNvSpPr txBox="1"/>
          <p:nvPr/>
        </p:nvSpPr>
        <p:spPr>
          <a:xfrm>
            <a:off x="534258" y="4274086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使用 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Node.js + MongoDB + JWT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實現會員系統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DF04F2-B6A5-601F-A90C-C4429BFA5153}"/>
              </a:ext>
            </a:extLst>
          </p:cNvPr>
          <p:cNvSpPr txBox="1"/>
          <p:nvPr/>
        </p:nvSpPr>
        <p:spPr>
          <a:xfrm>
            <a:off x="534258" y="4950263"/>
            <a:ext cx="5101200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plan.md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完整的實現計畫</a:t>
            </a:r>
          </a:p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research.md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技術決策與理由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data-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model.md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數據模型</a:t>
            </a:r>
          </a:p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contracts/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openapi.yaml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# API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規格</a:t>
            </a:r>
          </a:p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quickstart.md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 # 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集成示例</a:t>
            </a:r>
          </a:p>
        </p:txBody>
      </p:sp>
      <p:pic>
        <p:nvPicPr>
          <p:cNvPr id="8" name="圖片 7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0962D1E-EFC0-7E9A-868D-1BD618F54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1" y="900114"/>
            <a:ext cx="4218384" cy="515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8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7A60D77-7301-0C28-E453-000EC2237EA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kumimoji="1" lang="zh-TW" altLang="en-US" b="1" dirty="0"/>
              <a:t>任務拆解</a:t>
            </a:r>
            <a:endParaRPr kumimoji="1" lang="en-US" altLang="zh-TW" b="1" dirty="0"/>
          </a:p>
          <a:p>
            <a:pPr lvl="1">
              <a:spcAft>
                <a:spcPts val="600"/>
              </a:spcAft>
            </a:pPr>
            <a:r>
              <a:rPr kumimoji="1" lang="zh-TW" altLang="en-US" dirty="0"/>
              <a:t>將實作計畫分解為可執行的工作任務清單，包含依賴關係和並行執行機會</a:t>
            </a:r>
            <a:endParaRPr kumimoji="1" lang="en-US" altLang="zh-TW" dirty="0"/>
          </a:p>
          <a:p>
            <a:r>
              <a:rPr lang="zh-TW" altLang="en-US" b="1" dirty="0"/>
              <a:t>主要功能</a:t>
            </a:r>
          </a:p>
          <a:p>
            <a:pPr lvl="1"/>
            <a:r>
              <a:rPr lang="zh-TW" altLang="en-US" dirty="0"/>
              <a:t>依據使用者故事整理並組織任務</a:t>
            </a:r>
          </a:p>
          <a:p>
            <a:pPr lvl="1"/>
            <a:r>
              <a:rPr lang="zh-TW" altLang="en-US" dirty="0"/>
              <a:t>擬定分階段（</a:t>
            </a:r>
            <a:r>
              <a:rPr lang="en" altLang="zh-TW" dirty="0"/>
              <a:t>Phased</a:t>
            </a:r>
            <a:r>
              <a:rPr lang="zh-TW" altLang="en" dirty="0"/>
              <a:t>）</a:t>
            </a:r>
            <a:r>
              <a:rPr lang="zh-TW" altLang="en-US" dirty="0"/>
              <a:t>的任務計畫：</a:t>
            </a:r>
          </a:p>
          <a:p>
            <a:pPr lvl="2"/>
            <a:r>
              <a:rPr lang="en" altLang="zh-TW" dirty="0"/>
              <a:t>Phase 1</a:t>
            </a:r>
            <a:r>
              <a:rPr lang="zh-TW" altLang="en" dirty="0"/>
              <a:t>：</a:t>
            </a:r>
            <a:r>
              <a:rPr lang="en" altLang="zh-TW" dirty="0"/>
              <a:t>Setup</a:t>
            </a:r>
            <a:r>
              <a:rPr lang="zh-TW" altLang="en" dirty="0"/>
              <a:t>（</a:t>
            </a:r>
            <a:r>
              <a:rPr lang="zh-TW" altLang="en-US" dirty="0"/>
              <a:t>設置）</a:t>
            </a:r>
          </a:p>
          <a:p>
            <a:pPr lvl="2"/>
            <a:r>
              <a:rPr lang="en" altLang="zh-TW" dirty="0"/>
              <a:t>Phase 2</a:t>
            </a:r>
            <a:r>
              <a:rPr lang="zh-TW" altLang="en" dirty="0"/>
              <a:t>：</a:t>
            </a:r>
            <a:r>
              <a:rPr lang="en" altLang="zh-TW" dirty="0"/>
              <a:t>Foundational</a:t>
            </a:r>
            <a:r>
              <a:rPr lang="zh-TW" altLang="en" dirty="0"/>
              <a:t>（</a:t>
            </a:r>
            <a:r>
              <a:rPr lang="zh-TW" altLang="en-US" dirty="0"/>
              <a:t>基礎）</a:t>
            </a:r>
          </a:p>
          <a:p>
            <a:pPr lvl="2"/>
            <a:r>
              <a:rPr lang="en" altLang="zh-TW" dirty="0"/>
              <a:t>Phase 3+</a:t>
            </a:r>
            <a:r>
              <a:rPr lang="zh-TW" altLang="en" dirty="0"/>
              <a:t>：</a:t>
            </a:r>
            <a:r>
              <a:rPr lang="en" altLang="zh-TW" dirty="0"/>
              <a:t>User Stories</a:t>
            </a:r>
            <a:r>
              <a:rPr lang="zh-TW" altLang="en" dirty="0"/>
              <a:t>（</a:t>
            </a:r>
            <a:r>
              <a:rPr lang="zh-TW" altLang="en-US" dirty="0"/>
              <a:t>依優先級排序）</a:t>
            </a:r>
          </a:p>
          <a:p>
            <a:pPr lvl="2"/>
            <a:r>
              <a:rPr lang="en" altLang="zh-TW" dirty="0"/>
              <a:t>Final</a:t>
            </a:r>
            <a:r>
              <a:rPr lang="zh-TW" altLang="en" dirty="0"/>
              <a:t>：</a:t>
            </a:r>
            <a:r>
              <a:rPr lang="en" altLang="zh-TW" dirty="0"/>
              <a:t>Polish</a:t>
            </a:r>
            <a:r>
              <a:rPr lang="zh-TW" altLang="en" dirty="0"/>
              <a:t>（</a:t>
            </a:r>
            <a:r>
              <a:rPr lang="zh-TW" altLang="en-US" dirty="0"/>
              <a:t>研磨與跨領域細部調整）</a:t>
            </a:r>
          </a:p>
          <a:p>
            <a:pPr lvl="1"/>
            <a:r>
              <a:rPr lang="zh-TW" altLang="en-US" dirty="0"/>
              <a:t>標註可平行進行的任務（以 </a:t>
            </a:r>
            <a:r>
              <a:rPr lang="en-US" altLang="zh-TW" dirty="0"/>
              <a:t>[</a:t>
            </a:r>
            <a:r>
              <a:rPr lang="en" altLang="zh-TW" dirty="0"/>
              <a:t>P] </a:t>
            </a:r>
            <a:r>
              <a:rPr lang="zh-TW" altLang="en-US" dirty="0"/>
              <a:t>進行標記）</a:t>
            </a:r>
          </a:p>
          <a:p>
            <a:pPr lvl="1">
              <a:spcAft>
                <a:spcPts val="600"/>
              </a:spcAft>
            </a:pPr>
            <a:r>
              <a:rPr lang="zh-TW" altLang="en-US" dirty="0"/>
              <a:t>建立並整理任務之間的相依關係映射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pPr lvl="1"/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1D778B-5986-FFFE-5C17-D5A92952FC1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B43A6EE-8D0E-68DB-52E3-096E249F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</a:t>
            </a:r>
            <a:r>
              <a:rPr kumimoji="1" lang="zh-TW" altLang="en-US" dirty="0"/>
              <a:t>：任務拆解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2E71DAD-FFE3-BDD0-1B22-E4490F77B6BA}"/>
              </a:ext>
            </a:extLst>
          </p:cNvPr>
          <p:cNvSpPr txBox="1"/>
          <p:nvPr/>
        </p:nvSpPr>
        <p:spPr>
          <a:xfrm>
            <a:off x="534258" y="4687444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speckit.tasks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2DEA72-6035-95DF-672C-03AE1B80C2A3}"/>
              </a:ext>
            </a:extLst>
          </p:cNvPr>
          <p:cNvSpPr txBox="1"/>
          <p:nvPr/>
        </p:nvSpPr>
        <p:spPr>
          <a:xfrm>
            <a:off x="534258" y="5426172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dirty="0" err="1"/>
              <a:t>tasks.md</a:t>
            </a:r>
            <a:r>
              <a:rPr lang="en" altLang="zh-TW" dirty="0"/>
              <a:t>    # </a:t>
            </a:r>
            <a:r>
              <a:rPr lang="zh-TW" altLang="en-US" dirty="0"/>
              <a:t>完整的任務清單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圖片 7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AF09A1EE-8647-CD5A-6973-5FFD17237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436" y="964931"/>
            <a:ext cx="4247008" cy="51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6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A519B9-5796-2E72-0CCA-E499798B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 </a:t>
            </a:r>
            <a:r>
              <a:rPr kumimoji="1" lang="en-US" altLang="zh-TW" dirty="0"/>
              <a:t>GitHub Spec Kit</a:t>
            </a:r>
            <a:r>
              <a:rPr kumimoji="1" lang="zh-TW" altLang="en-US" dirty="0"/>
              <a:t>？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79E1F662-6E57-D775-BEE5-8C43B67FB0D8}"/>
              </a:ext>
            </a:extLst>
          </p:cNvPr>
          <p:cNvSpPr/>
          <p:nvPr/>
        </p:nvSpPr>
        <p:spPr>
          <a:xfrm>
            <a:off x="955962" y="1800087"/>
            <a:ext cx="4320000" cy="288000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000" b="1" dirty="0">
                <a:solidFill>
                  <a:schemeClr val="bg2"/>
                </a:solidFill>
                <a:latin typeface="Arial" panose="020B0604020202020204" pitchFamily="34" charset="0"/>
              </a:rPr>
              <a:t>  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規格驅動開發（</a:t>
            </a: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SDD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）</a:t>
            </a:r>
            <a:endParaRPr kumimoji="1" lang="en-US" altLang="zh-TW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 Kit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是一套開源工具包，旨在實踐「規格驅動開發」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(Spec-Driven Development)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。它不是讓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直接寫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Code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，而是先讓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AI 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協助你定義規格，再由規格生成程式碼。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575514-6766-42B1-5471-31B8FDC1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83" y="2040207"/>
            <a:ext cx="3175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0C92A86-B23C-7CDB-0C9D-C937109AFBDB}"/>
              </a:ext>
            </a:extLst>
          </p:cNvPr>
          <p:cNvSpPr/>
          <p:nvPr/>
        </p:nvSpPr>
        <p:spPr>
          <a:xfrm>
            <a:off x="6244526" y="1812938"/>
            <a:ext cx="4320000" cy="2880000"/>
          </a:xfrm>
          <a:prstGeom prst="roundRect">
            <a:avLst>
              <a:gd name="adj" fmla="val 714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tIns="180000" rIns="180000" bIns="180000" rtlCol="0" anchor="t"/>
          <a:lstStyle/>
          <a:p>
            <a:pPr>
              <a:spcAft>
                <a:spcPts val="1800"/>
              </a:spcAft>
            </a:pPr>
            <a:r>
              <a:rPr kumimoji="1" lang="en-US" altLang="zh-TW" sz="2200" b="1" dirty="0">
                <a:solidFill>
                  <a:schemeClr val="bg2"/>
                </a:solidFill>
                <a:latin typeface="Arial" panose="020B0604020202020204" pitchFamily="34" charset="0"/>
              </a:rPr>
              <a:t>        </a:t>
            </a:r>
            <a:r>
              <a:rPr kumimoji="1" lang="zh-TW" altLang="en-US" sz="2200" b="1" dirty="0">
                <a:solidFill>
                  <a:schemeClr val="bg2"/>
                </a:solidFill>
                <a:latin typeface="Arial" panose="020B0604020202020204" pitchFamily="34" charset="0"/>
              </a:rPr>
              <a:t>意圖即真相</a:t>
            </a:r>
            <a:endParaRPr kumimoji="1" lang="en-US" altLang="zh-TW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將「規格文件」視為專案的單一真相來源 </a:t>
            </a:r>
            <a:r>
              <a:rPr kumimoji="1"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of Truth)</a:t>
            </a:r>
            <a:r>
              <a:rPr kumimoji="1" lang="zh-TW" altLang="en" sz="1600" dirty="0">
                <a:solidFill>
                  <a:schemeClr val="tx1"/>
                </a:solidFill>
                <a:latin typeface="Arial" panose="020B0604020202020204" pitchFamily="34" charset="0"/>
              </a:rPr>
              <a:t>。</a:t>
            </a:r>
            <a:r>
              <a:rPr kumimoji="1"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程式碼只是規格的具體實現。當需求變更時，我們更新規格，而非直接修改程式碼。</a:t>
            </a:r>
            <a:endParaRPr kumimoji="1"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9D9878-BB62-8FEF-0F69-18EE1B86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81" y="2040207"/>
            <a:ext cx="3175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32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401A5-5C97-55E7-98FF-EE2172B19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36847D-99A5-9ED2-CAD4-BEB8D2FF6EB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安裝 </a:t>
            </a:r>
            <a:r>
              <a:rPr lang="en-US" altLang="zh-TW" b="1" dirty="0"/>
              <a:t>Specify CLI</a:t>
            </a:r>
          </a:p>
          <a:p>
            <a:pPr lvl="1"/>
            <a:endParaRPr lang="en-US" altLang="zh-TW" b="1" dirty="0"/>
          </a:p>
          <a:p>
            <a:pPr marL="288000" lvl="1" indent="0">
              <a:buNone/>
            </a:pPr>
            <a:endParaRPr lang="en-US" altLang="zh-TW" b="1" dirty="0"/>
          </a:p>
          <a:p>
            <a:pPr marL="288000" lvl="1" indent="0">
              <a:buNone/>
            </a:pPr>
            <a:endParaRPr lang="en-US" altLang="zh-TW" b="1" dirty="0"/>
          </a:p>
          <a:p>
            <a:r>
              <a:rPr lang="zh-TW" altLang="en-US" b="1" dirty="0"/>
              <a:t>初始化專案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D7230527-C416-FA88-59D7-8D65899B8CD4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zh-TW" altLang="en-US" b="1" dirty="0"/>
              <a:t>核心指令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pPr marL="36000" indent="0">
              <a:buNone/>
            </a:pPr>
            <a:endParaRPr lang="en-US" altLang="zh-TW" b="1" dirty="0"/>
          </a:p>
          <a:p>
            <a:r>
              <a:rPr lang="zh-TW" altLang="en-US" b="1" dirty="0"/>
              <a:t>選用指令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3FE047-1D84-3735-D8BB-2077A0D3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快速上手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E4F82C-F124-C223-E4A3-0B97C887AE66}"/>
              </a:ext>
            </a:extLst>
          </p:cNvPr>
          <p:cNvSpPr txBox="1"/>
          <p:nvPr/>
        </p:nvSpPr>
        <p:spPr>
          <a:xfrm>
            <a:off x="550300" y="1446047"/>
            <a:ext cx="51012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uv tool install specify-cli \</a:t>
            </a:r>
          </a:p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 --from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git+https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/spec-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kit.git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9770B6-8737-B864-6028-12630881F653}"/>
              </a:ext>
            </a:extLst>
          </p:cNvPr>
          <p:cNvSpPr txBox="1"/>
          <p:nvPr/>
        </p:nvSpPr>
        <p:spPr>
          <a:xfrm>
            <a:off x="550300" y="2570190"/>
            <a:ext cx="51012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specify </a:t>
            </a:r>
            <a:r>
              <a:rPr kumimoji="1" lang="en" altLang="zh-TW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 &lt;PROJECT_NAME&gt;</a:t>
            </a:r>
          </a:p>
          <a:p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specify check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53BBC54-F2EF-9B0D-57EE-F79321C63D15}"/>
              </a:ext>
            </a:extLst>
          </p:cNvPr>
          <p:cNvGraphicFramePr>
            <a:graphicFrameLocks noGrp="1"/>
          </p:cNvGraphicFramePr>
          <p:nvPr/>
        </p:nvGraphicFramePr>
        <p:xfrm>
          <a:off x="6220326" y="1425152"/>
          <a:ext cx="5104723" cy="2136194"/>
        </p:xfrm>
        <a:graphic>
          <a:graphicData uri="http://schemas.openxmlformats.org/drawingml/2006/table">
            <a:tbl>
              <a:tblPr firstRow="1" bandRow="1">
                <a:tableStyleId>{91DB7C30-2B5D-4D34-8F22-85940E495A18}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4074084451"/>
                    </a:ext>
                  </a:extLst>
                </a:gridCol>
                <a:gridCol w="3006048">
                  <a:extLst>
                    <a:ext uri="{9D8B030D-6E8A-4147-A177-3AD203B41FA5}">
                      <a16:colId xmlns:a16="http://schemas.microsoft.com/office/drawing/2014/main" val="1721647807"/>
                    </a:ext>
                  </a:extLst>
                </a:gridCol>
              </a:tblGrid>
              <a:tr h="341646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effectLst/>
                        </a:rPr>
                        <a:t>指令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說明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75116708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speckit.constitution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建立或更新專案的原則與開發規範</a:t>
                      </a:r>
                      <a:endParaRPr lang="en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72722541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speckit.specify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撰寫需求與使用者故事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835926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speckit.plan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依選定技術堆疊制定技術實作計畫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4685522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speckit.tasks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產生可執行的任務清單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97586052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speckit.implement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依計畫執行所有任務、完成功能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21818627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4C99C75-0259-C619-B08B-F6DCBF9981D3}"/>
              </a:ext>
            </a:extLst>
          </p:cNvPr>
          <p:cNvGraphicFramePr>
            <a:graphicFrameLocks noGrp="1"/>
          </p:cNvGraphicFramePr>
          <p:nvPr/>
        </p:nvGraphicFramePr>
        <p:xfrm>
          <a:off x="6220325" y="4297666"/>
          <a:ext cx="5104723" cy="1452902"/>
        </p:xfrm>
        <a:graphic>
          <a:graphicData uri="http://schemas.openxmlformats.org/drawingml/2006/table">
            <a:tbl>
              <a:tblPr firstRow="1" bandRow="1">
                <a:tableStyleId>{91DB7C30-2B5D-4D34-8F22-85940E495A18}</a:tableStyleId>
              </a:tblPr>
              <a:tblGrid>
                <a:gridCol w="2098675">
                  <a:extLst>
                    <a:ext uri="{9D8B030D-6E8A-4147-A177-3AD203B41FA5}">
                      <a16:colId xmlns:a16="http://schemas.microsoft.com/office/drawing/2014/main" val="4074084451"/>
                    </a:ext>
                  </a:extLst>
                </a:gridCol>
                <a:gridCol w="3006048">
                  <a:extLst>
                    <a:ext uri="{9D8B030D-6E8A-4147-A177-3AD203B41FA5}">
                      <a16:colId xmlns:a16="http://schemas.microsoft.com/office/drawing/2014/main" val="1721647807"/>
                    </a:ext>
                  </a:extLst>
                </a:gridCol>
              </a:tblGrid>
              <a:tr h="341646">
                <a:tc>
                  <a:txBody>
                    <a:bodyPr/>
                    <a:lstStyle/>
                    <a:p>
                      <a:r>
                        <a:rPr lang="zh-TW" altLang="en-US" sz="1200" b="1" dirty="0">
                          <a:effectLst/>
                        </a:rPr>
                        <a:t>指令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說明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75116708"/>
                  </a:ext>
                </a:extLst>
              </a:tr>
              <a:tr h="341646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speckit.clarify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effectLst/>
                        </a:rPr>
                        <a:t>釐清規格中的模糊處</a:t>
                      </a:r>
                      <a:endParaRPr lang="en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72722541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speckit.analyze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檢查跨文件的完整性與一致性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6835926"/>
                  </a:ext>
                </a:extLst>
              </a:tr>
              <a:tr h="384805">
                <a:tc>
                  <a:txBody>
                    <a:bodyPr/>
                    <a:lstStyle/>
                    <a:p>
                      <a:r>
                        <a:rPr lang="en" sz="1200" dirty="0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" sz="1200" dirty="0" err="1">
                          <a:effectLst/>
                          <a:highlight>
                            <a:srgbClr val="ECECEE"/>
                          </a:highligh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speckit.checklist</a:t>
                      </a:r>
                      <a:endParaRPr lang="en" sz="1200" dirty="0">
                        <a:effectLst/>
                        <a:highlight>
                          <a:srgbClr val="ECECEE"/>
                        </a:highlight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生成需求品質檢查清單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4685522"/>
                  </a:ext>
                </a:extLst>
              </a:tr>
            </a:tbl>
          </a:graphicData>
        </a:graphic>
      </p:graphicFrame>
      <p:pic>
        <p:nvPicPr>
          <p:cNvPr id="6" name="圖片 5" descr="一張含有 文字, 螢幕擷取畫面, 軟體, 多媒體 的圖片&#10;&#10;AI 產生的內容可能不正確。">
            <a:extLst>
              <a:ext uri="{FF2B5EF4-FFF2-40B4-BE49-F238E27FC236}">
                <a16:creationId xmlns:a16="http://schemas.microsoft.com/office/drawing/2014/main" id="{F8A69B81-F51F-B4D2-DA60-0748D287C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0" y="3268973"/>
            <a:ext cx="5760000" cy="261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1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624C0FBA-B86C-9FE4-E489-BC21AB21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Spec Kit </a:t>
            </a:r>
            <a:r>
              <a:rPr lang="zh-TW" altLang="en-US" dirty="0"/>
              <a:t>四大核心產出物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D29C0D8-3613-DB44-D2C5-587F03AE6193}"/>
              </a:ext>
            </a:extLst>
          </p:cNvPr>
          <p:cNvSpPr/>
          <p:nvPr/>
        </p:nvSpPr>
        <p:spPr>
          <a:xfrm>
            <a:off x="473056" y="1619024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憲章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專案不可動搖的原則與編碼規範。例如：「所有 </a:t>
            </a:r>
            <a:r>
              <a:rPr kumimoji="1" lang="en" altLang="zh-TW" dirty="0"/>
              <a:t>API </a:t>
            </a:r>
            <a:r>
              <a:rPr kumimoji="1" lang="zh-TW" altLang="en-US" dirty="0"/>
              <a:t>必須在 </a:t>
            </a:r>
            <a:r>
              <a:rPr kumimoji="1" lang="en-US" altLang="zh-TW" dirty="0"/>
              <a:t>100</a:t>
            </a:r>
            <a:r>
              <a:rPr kumimoji="1" lang="en" altLang="zh-TW" dirty="0" err="1"/>
              <a:t>ms</a:t>
            </a:r>
            <a:r>
              <a:rPr kumimoji="1" lang="en" altLang="zh-TW" dirty="0"/>
              <a:t> </a:t>
            </a:r>
            <a:r>
              <a:rPr kumimoji="1" lang="zh-TW" altLang="en-US" dirty="0"/>
              <a:t>內回應」。</a:t>
            </a: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EC98AF1C-FC59-6652-3D4B-CB053DE4312E}"/>
              </a:ext>
            </a:extLst>
          </p:cNvPr>
          <p:cNvSpPr/>
          <p:nvPr/>
        </p:nvSpPr>
        <p:spPr>
          <a:xfrm>
            <a:off x="3205848" y="1639230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</a:t>
            </a:r>
            <a:endParaRPr kumimoji="1" lang="en" altLang="zh-TW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規格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描述「要做什麼」</a:t>
            </a:r>
            <a:r>
              <a:rPr kumimoji="1" lang="en-US" altLang="zh-TW" dirty="0"/>
              <a:t>(</a:t>
            </a:r>
            <a:r>
              <a:rPr kumimoji="1" lang="en" altLang="zh-TW" dirty="0"/>
              <a:t>What)</a:t>
            </a:r>
            <a:r>
              <a:rPr kumimoji="1" lang="zh-TW" altLang="en" dirty="0"/>
              <a:t>。</a:t>
            </a:r>
            <a:r>
              <a:rPr kumimoji="1" lang="zh-TW" altLang="en-US" dirty="0"/>
              <a:t>包含使用者故事、接受標準 </a:t>
            </a:r>
            <a:r>
              <a:rPr kumimoji="1" lang="en-US" altLang="zh-TW" dirty="0"/>
              <a:t>(</a:t>
            </a:r>
            <a:r>
              <a:rPr kumimoji="1" lang="en" altLang="zh-TW" dirty="0"/>
              <a:t>Acceptance Criteria)</a:t>
            </a:r>
            <a:r>
              <a:rPr kumimoji="1" lang="zh-TW" altLang="en" dirty="0"/>
              <a:t>。</a:t>
            </a:r>
            <a:endParaRPr kumimoji="1" lang="zh-TW" altLang="en-US" dirty="0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D70AC141-3529-4070-C6F1-23DD9DE6FB61}"/>
              </a:ext>
            </a:extLst>
          </p:cNvPr>
          <p:cNvSpPr/>
          <p:nvPr/>
        </p:nvSpPr>
        <p:spPr>
          <a:xfrm>
            <a:off x="5938640" y="1685078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計畫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/>
            <a:r>
              <a:rPr kumimoji="1" lang="zh-TW" altLang="en-US" dirty="0"/>
              <a:t>描述「如何做」</a:t>
            </a:r>
            <a:r>
              <a:rPr kumimoji="1" lang="en-US" altLang="zh-TW" dirty="0"/>
              <a:t>(</a:t>
            </a:r>
            <a:r>
              <a:rPr kumimoji="1" lang="en" altLang="zh-TW" dirty="0"/>
              <a:t>How)</a:t>
            </a:r>
            <a:r>
              <a:rPr kumimoji="1" lang="zh-TW" altLang="en" dirty="0"/>
              <a:t>。</a:t>
            </a:r>
            <a:r>
              <a:rPr kumimoji="1" lang="zh-TW" altLang="en-US" dirty="0"/>
              <a:t>包含技術架構、資料庫設計、</a:t>
            </a:r>
            <a:r>
              <a:rPr kumimoji="1" lang="en" altLang="zh-TW" dirty="0"/>
              <a:t>API </a:t>
            </a:r>
            <a:r>
              <a:rPr kumimoji="1" lang="zh-TW" altLang="en-US" dirty="0"/>
              <a:t>介面定義。</a:t>
            </a:r>
            <a:endParaRPr kumimoji="1" lang="en-US" altLang="zh-TW" dirty="0"/>
          </a:p>
          <a:p>
            <a:pPr algn="ctr"/>
            <a:endParaRPr kumimoji="1" lang="zh-TW" altLang="en-US" dirty="0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15C8304D-A2C6-B871-7916-EA89D054B532}"/>
              </a:ext>
            </a:extLst>
          </p:cNvPr>
          <p:cNvSpPr/>
          <p:nvPr/>
        </p:nvSpPr>
        <p:spPr>
          <a:xfrm>
            <a:off x="8671432" y="1672225"/>
            <a:ext cx="2376000" cy="3564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endParaRPr kumimoji="1" lang="en" altLang="zh-TW" sz="20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kumimoji="1" lang="en" altLang="zh-TW" sz="2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</a:p>
          <a:p>
            <a:pPr algn="ctr">
              <a:spcAft>
                <a:spcPts val="600"/>
              </a:spcAft>
            </a:pPr>
            <a:r>
              <a:rPr kumimoji="1" lang="zh-TW" altLang="en-US" sz="1800" b="1" dirty="0">
                <a:solidFill>
                  <a:schemeClr val="bg2"/>
                </a:solidFill>
              </a:rPr>
              <a:t>任務</a:t>
            </a:r>
            <a:endParaRPr kumimoji="1" lang="en-US" altLang="zh-TW" sz="1800" b="1" dirty="0">
              <a:solidFill>
                <a:schemeClr val="bg2"/>
              </a:solidFill>
            </a:endParaRPr>
          </a:p>
          <a:p>
            <a:pPr algn="ctr">
              <a:spcAft>
                <a:spcPts val="600"/>
              </a:spcAft>
            </a:pPr>
            <a:endParaRPr kumimoji="1" lang="en-US" altLang="zh-TW" dirty="0"/>
          </a:p>
          <a:p>
            <a:pPr algn="ctr"/>
            <a:r>
              <a:rPr kumimoji="1" lang="zh-TW" altLang="en-US" dirty="0"/>
              <a:t>可執行的步驟清單。將計畫拆解為 </a:t>
            </a:r>
            <a:r>
              <a:rPr kumimoji="1" lang="en" altLang="zh-TW" dirty="0"/>
              <a:t>AI </a:t>
            </a:r>
            <a:r>
              <a:rPr kumimoji="1" lang="zh-TW" altLang="en-US" dirty="0"/>
              <a:t>可獨立完成的小單元。</a:t>
            </a:r>
            <a:endParaRPr kumimoji="1" lang="en-US" altLang="zh-TW" dirty="0"/>
          </a:p>
          <a:p>
            <a:pPr algn="ctr"/>
            <a:endParaRPr kumimoji="1" lang="en-US" altLang="zh-TW" dirty="0"/>
          </a:p>
        </p:txBody>
      </p:sp>
      <p:pic>
        <p:nvPicPr>
          <p:cNvPr id="22" name="圖形 21">
            <a:extLst>
              <a:ext uri="{FF2B5EF4-FFF2-40B4-BE49-F238E27FC236}">
                <a16:creationId xmlns:a16="http://schemas.microsoft.com/office/drawing/2014/main" id="{7B24B880-6D05-A546-ADD5-CFCF58BE2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5432" y="2008998"/>
            <a:ext cx="648000" cy="648000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976E6FE0-12A9-3D13-0A66-CC4DF584F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9848" y="2008998"/>
            <a:ext cx="648000" cy="648000"/>
          </a:xfrm>
          <a:prstGeom prst="rect">
            <a:avLst/>
          </a:prstGeom>
        </p:spPr>
      </p:pic>
      <p:pic>
        <p:nvPicPr>
          <p:cNvPr id="28" name="圖形 27">
            <a:extLst>
              <a:ext uri="{FF2B5EF4-FFF2-40B4-BE49-F238E27FC236}">
                <a16:creationId xmlns:a16="http://schemas.microsoft.com/office/drawing/2014/main" id="{3ABD7BC7-D0CB-289F-DC30-F24A9952E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2640" y="2009086"/>
            <a:ext cx="648000" cy="648000"/>
          </a:xfrm>
          <a:prstGeom prst="rect">
            <a:avLst/>
          </a:prstGeom>
        </p:spPr>
      </p:pic>
      <p:pic>
        <p:nvPicPr>
          <p:cNvPr id="30" name="圖形 29">
            <a:extLst>
              <a:ext uri="{FF2B5EF4-FFF2-40B4-BE49-F238E27FC236}">
                <a16:creationId xmlns:a16="http://schemas.microsoft.com/office/drawing/2014/main" id="{17B1EEAF-6A91-C12B-659D-1BE5FECDD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3056" y="2008998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1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941B5F0E-90A1-09E4-8744-4E45431F49C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TW" altLang="en-US" b="1" dirty="0"/>
              <a:t>制定憲章</a:t>
            </a:r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主要功能</a:t>
            </a:r>
            <a:endParaRPr lang="en-US" altLang="zh-TW" b="1" dirty="0"/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定義專案的</a:t>
            </a: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核心原則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en" altLang="zh-TW" b="0" i="0" dirty="0">
                <a:solidFill>
                  <a:srgbClr val="1F2328"/>
                </a:solidFill>
                <a:effectLst/>
                <a:latin typeface="-apple-system"/>
              </a:rPr>
              <a:t>Principles)</a:t>
            </a:r>
          </a:p>
          <a:p>
            <a:pPr lvl="1"/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建立</a:t>
            </a:r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治理規則</a:t>
            </a: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：如何進行變更、版本管理、合規檢查</a:t>
            </a:r>
          </a:p>
          <a:p>
            <a:pPr lvl="1">
              <a:spcAft>
                <a:spcPts val="600"/>
              </a:spcAft>
            </a:pPr>
            <a:r>
              <a:rPr lang="zh-TW" altLang="en-US" b="0" i="0" dirty="0">
                <a:solidFill>
                  <a:srgbClr val="1F2328"/>
                </a:solidFill>
                <a:effectLst/>
                <a:latin typeface="-apple-system"/>
              </a:rPr>
              <a:t>確保所有依賴文件保持同步更新</a:t>
            </a:r>
            <a:endParaRPr lang="en-US" altLang="zh-TW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輸入範例</a:t>
            </a:r>
            <a:endParaRPr lang="en-US" altLang="zh-TW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/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pPr lvl="1">
              <a:spcAft>
                <a:spcPts val="600"/>
              </a:spcAft>
            </a:pPr>
            <a:endParaRPr lang="en-US" altLang="zh-TW" b="1" dirty="0">
              <a:solidFill>
                <a:srgbClr val="1F2328"/>
              </a:solidFill>
              <a:latin typeface="-apple-system"/>
            </a:endParaRPr>
          </a:p>
          <a:p>
            <a:r>
              <a:rPr lang="zh-TW" altLang="en-US" b="1" i="0" dirty="0">
                <a:solidFill>
                  <a:srgbClr val="1F2328"/>
                </a:solidFill>
                <a:effectLst/>
                <a:latin typeface="-apple-system"/>
              </a:rPr>
              <a:t>輸出成果</a:t>
            </a:r>
          </a:p>
          <a:p>
            <a:endParaRPr lang="zh-TW" alt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TW" alt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288000" lvl="1" indent="0">
              <a:buNone/>
            </a:pP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altLang="zh-TW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zh-TW" altLang="en-US" b="1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16E0B13-1DF9-363A-885B-F20BBF8C913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E78930-B86A-7A7C-13F3-CBF0A705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Constitution</a:t>
            </a:r>
            <a:r>
              <a:rPr kumimoji="1" lang="zh-TW" altLang="en-US" dirty="0"/>
              <a:t>：專案憲章</a:t>
            </a:r>
          </a:p>
        </p:txBody>
      </p:sp>
      <p:pic>
        <p:nvPicPr>
          <p:cNvPr id="6" name="圖片 5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7986DC8A-0B19-CB5E-1849-F5385E2A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71" y="900114"/>
            <a:ext cx="4357559" cy="52197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FA335C-D032-BA90-9484-679D4E4139A0}"/>
              </a:ext>
            </a:extLst>
          </p:cNvPr>
          <p:cNvSpPr txBox="1"/>
          <p:nvPr/>
        </p:nvSpPr>
        <p:spPr>
          <a:xfrm>
            <a:off x="550300" y="1384708"/>
            <a:ext cx="5101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kumimoji="1" lang="en" altLang="zh-TW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speckit.constitution</a:t>
            </a:r>
            <a:r>
              <a:rPr kumimoji="1" lang="en" altLang="zh-TW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" altLang="zh-TW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principles focused on code quality, testing standards, user experience consistency, and performance requirements</a:t>
            </a:r>
            <a:endParaRPr kumimoji="1" lang="zh-TW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438193-DA6E-C999-481D-6976F765DB50}"/>
              </a:ext>
            </a:extLst>
          </p:cNvPr>
          <p:cNvSpPr txBox="1"/>
          <p:nvPr/>
        </p:nvSpPr>
        <p:spPr>
          <a:xfrm>
            <a:off x="534258" y="3797138"/>
            <a:ext cx="5101200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定義以下原則：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安全優先：所有用戶數據必須加密 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可觀測性：每日誌記錄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測試驅動：所有代個操作都要碼需要單元測試覆蓋</a:t>
            </a:r>
            <a:endParaRPr kumimoji="1" lang="zh-TW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A926F36-B8F2-519C-78B0-F848105016E1}"/>
              </a:ext>
            </a:extLst>
          </p:cNvPr>
          <p:cNvSpPr txBox="1"/>
          <p:nvPr/>
        </p:nvSpPr>
        <p:spPr>
          <a:xfrm>
            <a:off x="534258" y="5426172"/>
            <a:ext cx="510120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.specify/memory/</a:t>
            </a:r>
            <a:r>
              <a:rPr lang="en" altLang="zh-TW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constitution.md</a:t>
            </a:r>
            <a:r>
              <a:rPr lang="en" altLang="zh-TW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459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1DC1956-24C3-4C18-CFE4-3D2CC56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常見使用場景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D45EF1-8FDC-5EA0-2591-EEA5E463F69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562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7B2D407-661B-AA0B-04A2-0C4D26922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1</a:t>
            </a:r>
            <a:r>
              <a:rPr lang="zh-TW" altLang="en-US" dirty="0"/>
              <a:t>：專案初始化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EF3E500-1CD4-ACC6-D7D3-7B4728FCA5D6}"/>
              </a:ext>
            </a:extLst>
          </p:cNvPr>
          <p:cNvCxnSpPr>
            <a:cxnSpLocks/>
          </p:cNvCxnSpPr>
          <p:nvPr/>
        </p:nvCxnSpPr>
        <p:spPr>
          <a:xfrm>
            <a:off x="360244" y="3240087"/>
            <a:ext cx="10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4D912371-1F45-41FE-CCA7-FE710BA3AC24}"/>
              </a:ext>
            </a:extLst>
          </p:cNvPr>
          <p:cNvSpPr>
            <a:spLocks noChangeAspect="1"/>
          </p:cNvSpPr>
          <p:nvPr/>
        </p:nvSpPr>
        <p:spPr>
          <a:xfrm>
            <a:off x="3471354" y="2968768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1</a:t>
            </a:r>
            <a:endParaRPr kumimoji="1"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69624CB-93F1-D685-BE64-4952C43F146B}"/>
              </a:ext>
            </a:extLst>
          </p:cNvPr>
          <p:cNvSpPr txBox="1"/>
          <p:nvPr/>
        </p:nvSpPr>
        <p:spPr>
          <a:xfrm>
            <a:off x="2724796" y="2037557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先建立專案的共同原則，再制定首個功能規格。</a:t>
            </a: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304025A-C5FF-496D-BE97-DE9F285E3D8D}"/>
              </a:ext>
            </a:extLst>
          </p:cNvPr>
          <p:cNvSpPr>
            <a:spLocks noChangeAspect="1"/>
          </p:cNvSpPr>
          <p:nvPr/>
        </p:nvSpPr>
        <p:spPr>
          <a:xfrm>
            <a:off x="7509104" y="2977456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2</a:t>
            </a:r>
            <a:endParaRPr kumimoji="1" lang="zh-TW" altLang="en-US" sz="2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0C1C3FF-B7C6-F127-E0F4-720BE465A7B4}"/>
              </a:ext>
            </a:extLst>
          </p:cNvPr>
          <p:cNvSpPr txBox="1"/>
          <p:nvPr/>
        </p:nvSpPr>
        <p:spPr>
          <a:xfrm>
            <a:off x="2751369" y="3790060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Constitution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建立專案憲章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constitution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A52BA8C-339A-DD07-3B61-BC83DB842703}"/>
              </a:ext>
            </a:extLst>
          </p:cNvPr>
          <p:cNvSpPr txBox="1"/>
          <p:nvPr/>
        </p:nvSpPr>
        <p:spPr>
          <a:xfrm>
            <a:off x="6789119" y="3774196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Specify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實作第一個功能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specify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7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27D61-9220-227B-8C84-8CADF2E49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A6549C9-7384-6CA9-8D86-1DA4A8CD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場景 </a:t>
            </a:r>
            <a:r>
              <a:rPr lang="en-US" altLang="zh-TW" dirty="0"/>
              <a:t>2</a:t>
            </a:r>
            <a:r>
              <a:rPr lang="zh-TW" altLang="en-US" dirty="0"/>
              <a:t>：實作新功能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724FE53-ED39-B951-5746-9E7C5A73B9FB}"/>
              </a:ext>
            </a:extLst>
          </p:cNvPr>
          <p:cNvCxnSpPr>
            <a:cxnSpLocks/>
          </p:cNvCxnSpPr>
          <p:nvPr/>
        </p:nvCxnSpPr>
        <p:spPr>
          <a:xfrm>
            <a:off x="360244" y="3240087"/>
            <a:ext cx="10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>
            <a:extLst>
              <a:ext uri="{FF2B5EF4-FFF2-40B4-BE49-F238E27FC236}">
                <a16:creationId xmlns:a16="http://schemas.microsoft.com/office/drawing/2014/main" id="{EEA53A34-53FE-8A86-9F5C-6248EE713956}"/>
              </a:ext>
            </a:extLst>
          </p:cNvPr>
          <p:cNvSpPr>
            <a:spLocks noChangeAspect="1"/>
          </p:cNvSpPr>
          <p:nvPr/>
        </p:nvSpPr>
        <p:spPr>
          <a:xfrm>
            <a:off x="925458" y="2966377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1</a:t>
            </a:r>
            <a:endParaRPr kumimoji="1" lang="zh-TW" altLang="en-US" sz="28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7CF92F2-B00A-1B77-2BA8-48DBC7B62C10}"/>
              </a:ext>
            </a:extLst>
          </p:cNvPr>
          <p:cNvSpPr>
            <a:spLocks noChangeAspect="1"/>
          </p:cNvSpPr>
          <p:nvPr/>
        </p:nvSpPr>
        <p:spPr>
          <a:xfrm>
            <a:off x="2751366" y="2977297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2</a:t>
            </a:r>
            <a:endParaRPr kumimoji="1" lang="zh-TW" altLang="en-US" sz="28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579D940-AD35-355B-F0B5-0DB76B323A39}"/>
              </a:ext>
            </a:extLst>
          </p:cNvPr>
          <p:cNvSpPr>
            <a:spLocks noChangeAspect="1"/>
          </p:cNvSpPr>
          <p:nvPr/>
        </p:nvSpPr>
        <p:spPr>
          <a:xfrm>
            <a:off x="4577274" y="2988217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3</a:t>
            </a:r>
            <a:endParaRPr kumimoji="1" lang="zh-TW" altLang="en-US" sz="28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F344DD6-35C5-8015-22F4-38E98F670FC2}"/>
              </a:ext>
            </a:extLst>
          </p:cNvPr>
          <p:cNvSpPr>
            <a:spLocks noChangeAspect="1"/>
          </p:cNvSpPr>
          <p:nvPr/>
        </p:nvSpPr>
        <p:spPr>
          <a:xfrm>
            <a:off x="10054998" y="2953225"/>
            <a:ext cx="540030" cy="54263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6</a:t>
            </a:r>
            <a:endParaRPr kumimoji="1"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39A4BDC-17D8-0A5B-77EA-A82A8CD9A071}"/>
              </a:ext>
            </a:extLst>
          </p:cNvPr>
          <p:cNvSpPr txBox="1"/>
          <p:nvPr/>
        </p:nvSpPr>
        <p:spPr>
          <a:xfrm>
            <a:off x="205473" y="3803317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Specify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定義需求與規格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specify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EDAE4A8-B301-D93B-FB3E-87A2A3DC397A}"/>
              </a:ext>
            </a:extLst>
          </p:cNvPr>
          <p:cNvSpPr txBox="1"/>
          <p:nvPr/>
        </p:nvSpPr>
        <p:spPr>
          <a:xfrm>
            <a:off x="3859825" y="380498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Plan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制定技術方案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0CD7AE-C177-06E8-07A9-2E4986A898B7}"/>
              </a:ext>
            </a:extLst>
          </p:cNvPr>
          <p:cNvSpPr txBox="1"/>
          <p:nvPr/>
        </p:nvSpPr>
        <p:spPr>
          <a:xfrm>
            <a:off x="5664715" y="3800252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Tasks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拆解實作任務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plan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6FF2E8-B050-1E1B-5029-693478743C46}"/>
              </a:ext>
            </a:extLst>
          </p:cNvPr>
          <p:cNvSpPr txBox="1"/>
          <p:nvPr/>
        </p:nvSpPr>
        <p:spPr>
          <a:xfrm>
            <a:off x="9335013" y="3803317"/>
            <a:ext cx="1980000" cy="118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Implement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生成與驗證程式碼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implement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A46682C-AA5B-575D-FD9F-FFFC2BB656F0}"/>
              </a:ext>
            </a:extLst>
          </p:cNvPr>
          <p:cNvSpPr txBox="1"/>
          <p:nvPr/>
        </p:nvSpPr>
        <p:spPr>
          <a:xfrm>
            <a:off x="2724796" y="2037557"/>
            <a:ext cx="60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/>
              <a:t>一個循環迭代的工程化流程，確保 </a:t>
            </a:r>
            <a:r>
              <a:rPr kumimoji="1" lang="en" altLang="zh-TW" sz="1800" dirty="0"/>
              <a:t>AI </a:t>
            </a:r>
            <a:r>
              <a:rPr kumimoji="1" lang="zh-TW" altLang="en-US" sz="1800" dirty="0"/>
              <a:t>始終在軌道上運行。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47C2448-8F92-6482-4A67-B6F39FFF0D99}"/>
              </a:ext>
            </a:extLst>
          </p:cNvPr>
          <p:cNvSpPr>
            <a:spLocks noChangeAspect="1"/>
          </p:cNvSpPr>
          <p:nvPr/>
        </p:nvSpPr>
        <p:spPr>
          <a:xfrm>
            <a:off x="6403182" y="2964145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4</a:t>
            </a:r>
            <a:endParaRPr kumimoji="1" lang="zh-TW" altLang="en-US" sz="2800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DC8AAC6-E47E-3972-F3AB-3D26AD4676DC}"/>
              </a:ext>
            </a:extLst>
          </p:cNvPr>
          <p:cNvSpPr>
            <a:spLocks noChangeAspect="1"/>
          </p:cNvSpPr>
          <p:nvPr/>
        </p:nvSpPr>
        <p:spPr>
          <a:xfrm>
            <a:off x="8229090" y="2990447"/>
            <a:ext cx="540030" cy="53395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5</a:t>
            </a:r>
            <a:endParaRPr kumimoji="1" lang="zh-TW" altLang="en-US" sz="28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93BDFC2-21E6-EA6A-C709-ADADFA5FCD37}"/>
              </a:ext>
            </a:extLst>
          </p:cNvPr>
          <p:cNvSpPr txBox="1"/>
          <p:nvPr/>
        </p:nvSpPr>
        <p:spPr>
          <a:xfrm>
            <a:off x="2031381" y="3798589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Clarify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澄清規格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clarify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E0150CA-5C2A-59AB-A9D6-329EDC1D92C0}"/>
              </a:ext>
            </a:extLst>
          </p:cNvPr>
          <p:cNvSpPr txBox="1"/>
          <p:nvPr/>
        </p:nvSpPr>
        <p:spPr>
          <a:xfrm>
            <a:off x="7509105" y="3787187"/>
            <a:ext cx="1980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chemeClr val="bg2"/>
                </a:solidFill>
              </a:rPr>
              <a:t>Analyze</a:t>
            </a:r>
            <a:endParaRPr kumimoji="1" lang="en-US" altLang="zh-TW" sz="2400" b="1" dirty="0">
              <a:solidFill>
                <a:schemeClr val="bg2"/>
              </a:solidFill>
            </a:endParaRPr>
          </a:p>
          <a:p>
            <a:pPr algn="ctr"/>
            <a:endParaRPr kumimoji="1" lang="en-US" altLang="zh-TW" dirty="0"/>
          </a:p>
          <a:p>
            <a:pPr algn="ctr">
              <a:spcAft>
                <a:spcPts val="600"/>
              </a:spcAft>
            </a:pPr>
            <a:r>
              <a:rPr kumimoji="1" lang="zh-TW" altLang="en-US" sz="1600" dirty="0"/>
              <a:t>檢查一致性</a:t>
            </a:r>
            <a:endParaRPr kumimoji="1" lang="en-US" altLang="zh-TW" sz="1600" dirty="0"/>
          </a:p>
          <a:p>
            <a:pPr algn="ctr">
              <a:spcAft>
                <a:spcPts val="600"/>
              </a:spcAft>
            </a:pPr>
            <a:r>
              <a:rPr kumimoji="1" lang="en-US" altLang="zh-TW" sz="1600" dirty="0"/>
              <a:t>/</a:t>
            </a:r>
            <a:r>
              <a:rPr kumimoji="1"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analyze</a:t>
            </a:r>
            <a:endParaRPr kumimoji="1" lang="zh-TW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574760"/>
      </p:ext>
    </p:extLst>
  </p:cSld>
  <p:clrMapOvr>
    <a:masterClrMapping/>
  </p:clrMapOvr>
</p:sld>
</file>

<file path=ppt/theme/theme1.xml><?xml version="1.0" encoding="utf-8"?>
<a:theme xmlns:a="http://schemas.openxmlformats.org/drawingml/2006/main" name="4_數科處範本7.2">
  <a:themeElements>
    <a:clrScheme name="自訂 1">
      <a:dk1>
        <a:srgbClr val="000000"/>
      </a:dk1>
      <a:lt1>
        <a:srgbClr val="FFFFFF"/>
      </a:lt1>
      <a:dk2>
        <a:srgbClr val="3B82F6"/>
      </a:dk2>
      <a:lt2>
        <a:srgbClr val="60A5FA"/>
      </a:lt2>
      <a:accent1>
        <a:srgbClr val="93C5FD"/>
      </a:accent1>
      <a:accent2>
        <a:srgbClr val="BFDBFE"/>
      </a:accent2>
      <a:accent3>
        <a:srgbClr val="A78BFA"/>
      </a:accent3>
      <a:accent4>
        <a:srgbClr val="C4B5FD"/>
      </a:accent4>
      <a:accent5>
        <a:srgbClr val="DDD6FE"/>
      </a:accent5>
      <a:accent6>
        <a:srgbClr val="A1A1AA"/>
      </a:accent6>
      <a:hlink>
        <a:srgbClr val="71717A"/>
      </a:hlink>
      <a:folHlink>
        <a:srgbClr val="71717A"/>
      </a:folHlink>
    </a:clrScheme>
    <a:fontScheme name="自訂 1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4F25D0FF425B4EA678AC2414B6A709" ma:contentTypeVersion="10" ma:contentTypeDescription="Create a new document." ma:contentTypeScope="" ma:versionID="9210c2e9376e907b41e086209e9e8cca">
  <xsd:schema xmlns:xsd="http://www.w3.org/2001/XMLSchema" xmlns:xs="http://www.w3.org/2001/XMLSchema" xmlns:p="http://schemas.microsoft.com/office/2006/metadata/properties" xmlns:ns2="7cac0686-f0c7-4236-b000-d7b90732a875" xmlns:ns3="9bfc64f2-d580-4df8-9fa4-4631ad6ac43d" targetNamespace="http://schemas.microsoft.com/office/2006/metadata/properties" ma:root="true" ma:fieldsID="7ffd104f21f43117dcffd9f28970a3f4" ns2:_="" ns3:_="">
    <xsd:import namespace="7cac0686-f0c7-4236-b000-d7b90732a875"/>
    <xsd:import namespace="9bfc64f2-d580-4df8-9fa4-4631ad6ac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c0686-f0c7-4236-b000-d7b90732a8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c64f2-d580-4df8-9fa4-4631ad6ac4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13C6E4-21FB-49AF-9FDA-94420CFBAD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c0686-f0c7-4236-b000-d7b90732a875"/>
    <ds:schemaRef ds:uri="9bfc64f2-d580-4df8-9fa4-4631ad6ac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929C79-DB32-411C-8C37-9A0BBBB5F6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D5D526-59E0-46BD-B75A-4A393253F249}">
  <ds:schemaRefs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bfc64f2-d580-4df8-9fa4-4631ad6ac43d"/>
    <ds:schemaRef ds:uri="7cac0686-f0c7-4236-b000-d7b90732a87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</TotalTime>
  <Words>2727</Words>
  <Application>Microsoft Macintosh PowerPoint</Application>
  <PresentationFormat>自訂</PresentationFormat>
  <Paragraphs>431</Paragraphs>
  <Slides>23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-apple-system</vt:lpstr>
      <vt:lpstr>微軟正黑體</vt:lpstr>
      <vt:lpstr>微軟正黑體</vt:lpstr>
      <vt:lpstr>Microsoft JhengHei Light</vt:lpstr>
      <vt:lpstr>Noto Serif TC Black</vt:lpstr>
      <vt:lpstr>Arial</vt:lpstr>
      <vt:lpstr>Consolas</vt:lpstr>
      <vt:lpstr>Roboto</vt:lpstr>
      <vt:lpstr>Times New Roman</vt:lpstr>
      <vt:lpstr>4_數科處範本7.2</vt:lpstr>
      <vt:lpstr>Spec Kit：規格驅動產品迭代</vt:lpstr>
      <vt:lpstr>Vibe Coding：憑感覺寫程式的挑戰</vt:lpstr>
      <vt:lpstr>什麼是 GitHub Spec Kit？</vt:lpstr>
      <vt:lpstr>Spec Kit 快速上手</vt:lpstr>
      <vt:lpstr>Spec Kit 四大核心產出物</vt:lpstr>
      <vt:lpstr>Constitution：專案憲章</vt:lpstr>
      <vt:lpstr>常見使用場景</vt:lpstr>
      <vt:lpstr>場景 1：專案初始化</vt:lpstr>
      <vt:lpstr>場景 2：實作新功能</vt:lpstr>
      <vt:lpstr>場景 3：改善既有規格</vt:lpstr>
      <vt:lpstr>場景 4：建立檢查清單</vt:lpstr>
      <vt:lpstr>Spec Kit 工作流程總結</vt:lpstr>
      <vt:lpstr>最佳實踐建議</vt:lpstr>
      <vt:lpstr>開發者的角色轉變</vt:lpstr>
      <vt:lpstr>Spec Kit 團隊開發協作模式</vt:lpstr>
      <vt:lpstr>結語：導入觀點與實戰分享</vt:lpstr>
      <vt:lpstr>相關連結</vt:lpstr>
      <vt:lpstr>Thank You!</vt:lpstr>
      <vt:lpstr>附件</vt:lpstr>
      <vt:lpstr>Specify：需求描述</vt:lpstr>
      <vt:lpstr>Clarify：規格澄清</vt:lpstr>
      <vt:lpstr>Plan：技術規劃</vt:lpstr>
      <vt:lpstr>Tasks：任務拆解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上次討論後 todo</dc:title>
  <cp:lastModifiedBy>雋凱 王</cp:lastModifiedBy>
  <cp:revision>154</cp:revision>
  <dcterms:modified xsi:type="dcterms:W3CDTF">2025-12-02T09:50:03Z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0x010100DE4F25D0FF425B4EA678AC2414B6A709</vt:lpwstr>
  </property>
  <property fmtid="{D5CDD505-2E9C-101B-9397-08002B2CF9AE}" pid="3" name="Order">
    <vt:r8>1900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_activity">
    <vt:lpwstr>{"FileActivityType":"9","FileActivityTimeStamp":"2025-04-11T09:57:37.317Z","FileActivityUsersOnPage":[{"DisplayName":"李宣諭-數位金融處-永豐銀行","Id":"shannon.lee@sinopac.com"},{"DisplayName":"周立筠-數據應用部-永豐金證券","Id":"liyun0222.zhou@sinopac.com"},{"DisplayName":"吳憲驊-數位金融處-永豐銀行","Id":"simonwu@sinopac.com"}],"FileActivityNavigationId":null}</vt:lpwstr>
  </property>
</Properties>
</file>